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102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46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0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33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2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4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0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62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33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3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3FDD-A1A2-4810-8A98-8F3A9B9BC353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860B-1677-4664-88AC-49D1E0ADA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71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F317F68-9CC7-473D-A3C4-7EBF647387C4}"/>
              </a:ext>
            </a:extLst>
          </p:cNvPr>
          <p:cNvSpPr/>
          <p:nvPr/>
        </p:nvSpPr>
        <p:spPr>
          <a:xfrm>
            <a:off x="222500" y="180249"/>
            <a:ext cx="6444642" cy="442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4B1B767-E8DA-4BF2-BBA1-FA71EFDB707C}"/>
              </a:ext>
            </a:extLst>
          </p:cNvPr>
          <p:cNvSpPr/>
          <p:nvPr/>
        </p:nvSpPr>
        <p:spPr>
          <a:xfrm>
            <a:off x="212942" y="742576"/>
            <a:ext cx="2091847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D7F3B60-3DE8-4DCE-B39F-CD47FDF88CF1}"/>
              </a:ext>
            </a:extLst>
          </p:cNvPr>
          <p:cNvSpPr/>
          <p:nvPr/>
        </p:nvSpPr>
        <p:spPr>
          <a:xfrm>
            <a:off x="2383076" y="742576"/>
            <a:ext cx="2091847" cy="1446550"/>
          </a:xfrm>
          <a:prstGeom prst="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1B35D01-DC9E-4F47-80F0-7656EE1D48E3}"/>
              </a:ext>
            </a:extLst>
          </p:cNvPr>
          <p:cNvSpPr/>
          <p:nvPr/>
        </p:nvSpPr>
        <p:spPr>
          <a:xfrm>
            <a:off x="4565737" y="742576"/>
            <a:ext cx="2091847" cy="1446550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5F0D78F-73D6-424A-A305-65E79E6D6800}"/>
              </a:ext>
            </a:extLst>
          </p:cNvPr>
          <p:cNvSpPr/>
          <p:nvPr/>
        </p:nvSpPr>
        <p:spPr>
          <a:xfrm>
            <a:off x="212942" y="2261427"/>
            <a:ext cx="2091847" cy="1446550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7F7D6F5-72F2-443C-BEE3-8567DA49B6E2}"/>
              </a:ext>
            </a:extLst>
          </p:cNvPr>
          <p:cNvSpPr/>
          <p:nvPr/>
        </p:nvSpPr>
        <p:spPr>
          <a:xfrm>
            <a:off x="2383076" y="2261427"/>
            <a:ext cx="2091847" cy="144655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EAE1D6A-A321-44FD-BA30-4DCA7E5471FB}"/>
              </a:ext>
            </a:extLst>
          </p:cNvPr>
          <p:cNvSpPr/>
          <p:nvPr/>
        </p:nvSpPr>
        <p:spPr>
          <a:xfrm>
            <a:off x="4565737" y="2261427"/>
            <a:ext cx="2091847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308B2A-3B3A-4EB3-B2F0-5561F8516729}"/>
              </a:ext>
            </a:extLst>
          </p:cNvPr>
          <p:cNvSpPr/>
          <p:nvPr/>
        </p:nvSpPr>
        <p:spPr>
          <a:xfrm>
            <a:off x="0" y="7723580"/>
            <a:ext cx="6858000" cy="2182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30394CD-9E26-43C5-940C-46DBBE34943B}"/>
              </a:ext>
            </a:extLst>
          </p:cNvPr>
          <p:cNvSpPr/>
          <p:nvPr/>
        </p:nvSpPr>
        <p:spPr>
          <a:xfrm>
            <a:off x="5366152" y="8229393"/>
            <a:ext cx="946357" cy="946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43DD866-74AB-4C3E-9300-CFB29B9F7BB8}"/>
              </a:ext>
            </a:extLst>
          </p:cNvPr>
          <p:cNvSpPr/>
          <p:nvPr/>
        </p:nvSpPr>
        <p:spPr>
          <a:xfrm>
            <a:off x="1893473" y="8298608"/>
            <a:ext cx="3240978" cy="8923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72176E-DA6A-4346-B625-21D427B73FF2}"/>
              </a:ext>
            </a:extLst>
          </p:cNvPr>
          <p:cNvSpPr txBox="1"/>
          <p:nvPr/>
        </p:nvSpPr>
        <p:spPr>
          <a:xfrm>
            <a:off x="428049" y="267882"/>
            <a:ext cx="5868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2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ハラスメント規制法が２０２２年４月から中小企業にも全面適用されました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D61317-5CE5-442F-8291-D3789CAC5D1F}"/>
              </a:ext>
            </a:extLst>
          </p:cNvPr>
          <p:cNvSpPr txBox="1"/>
          <p:nvPr/>
        </p:nvSpPr>
        <p:spPr>
          <a:xfrm>
            <a:off x="524553" y="6296967"/>
            <a:ext cx="2660607" cy="10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ハラスメント規制法の内容</a:t>
            </a:r>
          </a:p>
          <a:p>
            <a:pPr algn="just">
              <a:lnSpc>
                <a:spcPct val="150000"/>
              </a:lnSpc>
            </a:pP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事業主が講ずるべき措置</a:t>
            </a:r>
          </a:p>
          <a:p>
            <a:pPr algn="just">
              <a:lnSpc>
                <a:spcPct val="150000"/>
              </a:lnSpc>
            </a:pP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ハラスメントに関する労使紛争事例</a:t>
            </a:r>
          </a:p>
          <a:p>
            <a:pPr algn="just">
              <a:lnSpc>
                <a:spcPct val="150000"/>
              </a:lnSpc>
            </a:pP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ハラスメント対策の成功事例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A0A2F0F4-0817-4F85-B6D6-638916F81E59}"/>
              </a:ext>
            </a:extLst>
          </p:cNvPr>
          <p:cNvGrpSpPr/>
          <p:nvPr/>
        </p:nvGrpSpPr>
        <p:grpSpPr>
          <a:xfrm>
            <a:off x="426111" y="8298608"/>
            <a:ext cx="1208977" cy="685385"/>
            <a:chOff x="418491" y="8156944"/>
            <a:chExt cx="1208977" cy="685385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5301E056-0327-4E7E-B943-222A6CA97506}"/>
                </a:ext>
              </a:extLst>
            </p:cNvPr>
            <p:cNvSpPr/>
            <p:nvPr/>
          </p:nvSpPr>
          <p:spPr>
            <a:xfrm>
              <a:off x="418491" y="8156944"/>
              <a:ext cx="1208977" cy="685385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AC65852-7672-4656-8A56-0103A1A34514}"/>
                </a:ext>
              </a:extLst>
            </p:cNvPr>
            <p:cNvSpPr txBox="1"/>
            <p:nvPr/>
          </p:nvSpPr>
          <p:spPr>
            <a:xfrm>
              <a:off x="545491" y="8238026"/>
              <a:ext cx="9549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お申込み</a:t>
              </a:r>
              <a:endParaRPr kumimoji="1" lang="en-US" altLang="ja-JP" sz="1400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お問合せ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B230BC-F2F9-467A-A7DC-6DB7FAE137C0}"/>
              </a:ext>
            </a:extLst>
          </p:cNvPr>
          <p:cNvSpPr txBox="1"/>
          <p:nvPr/>
        </p:nvSpPr>
        <p:spPr>
          <a:xfrm>
            <a:off x="1825419" y="7917272"/>
            <a:ext cx="3240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株式会社 </a:t>
            </a:r>
            <a:r>
              <a:rPr kumimoji="1" lang="en-US" altLang="ja-JP" sz="1600" b="1" dirty="0">
                <a:latin typeface="+mn-ea"/>
              </a:rPr>
              <a:t>TMC</a:t>
            </a:r>
            <a:r>
              <a:rPr kumimoji="1" lang="ja-JP" altLang="en-US" sz="1600" b="1" dirty="0">
                <a:latin typeface="+mn-ea"/>
              </a:rPr>
              <a:t>経営支援センター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256C8E-E682-43A0-AAA2-A0F5C8252607}"/>
              </a:ext>
            </a:extLst>
          </p:cNvPr>
          <p:cNvSpPr txBox="1"/>
          <p:nvPr/>
        </p:nvSpPr>
        <p:spPr>
          <a:xfrm>
            <a:off x="545491" y="9409670"/>
            <a:ext cx="576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9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送信いただいた個人情報は、オンラインセミナーへのアクセス方法の御連絡、出席確認、当社の事業案内等に使用させていただくことがあります。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9E5005-E4C3-4AA2-BBEA-C5617B7A696A}"/>
              </a:ext>
            </a:extLst>
          </p:cNvPr>
          <p:cNvSpPr txBox="1"/>
          <p:nvPr/>
        </p:nvSpPr>
        <p:spPr>
          <a:xfrm>
            <a:off x="5261909" y="7933265"/>
            <a:ext cx="11525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latin typeface="+mn-ea"/>
              </a:rPr>
              <a:t>申込フォーム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1A90D51-22BF-497D-8172-460F8BC6E599}"/>
              </a:ext>
            </a:extLst>
          </p:cNvPr>
          <p:cNvSpPr txBox="1"/>
          <p:nvPr/>
        </p:nvSpPr>
        <p:spPr>
          <a:xfrm>
            <a:off x="1976023" y="8386224"/>
            <a:ext cx="29642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TMC</a:t>
            </a:r>
            <a:r>
              <a:rPr kumimoji="1" lang="ja-JP" altLang="en-US" sz="11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のホームページからお申込みできます。</a:t>
            </a:r>
            <a:endParaRPr kumimoji="1" lang="en-US" altLang="ja-JP" sz="11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新着情報のセミナー情報をご覧ください。</a:t>
            </a:r>
            <a:endParaRPr kumimoji="1" lang="ja-JP" altLang="en-US" sz="14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BD6A5FB-748D-49CE-AE06-2BAEE52F6D50}"/>
              </a:ext>
            </a:extLst>
          </p:cNvPr>
          <p:cNvSpPr txBox="1"/>
          <p:nvPr/>
        </p:nvSpPr>
        <p:spPr>
          <a:xfrm>
            <a:off x="1976023" y="8802071"/>
            <a:ext cx="3101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https://www.tmc-jinji.com</a:t>
            </a:r>
            <a:endParaRPr kumimoji="1" lang="ja-JP" altLang="en-US" sz="16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44247E3-5592-4A35-A7BE-0214AEEB5915}"/>
              </a:ext>
            </a:extLst>
          </p:cNvPr>
          <p:cNvSpPr txBox="1"/>
          <p:nvPr/>
        </p:nvSpPr>
        <p:spPr>
          <a:xfrm>
            <a:off x="336724" y="9000410"/>
            <a:ext cx="14858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+mn-ea"/>
              </a:rPr>
              <a:t>TEL.0287-67-3023</a:t>
            </a:r>
          </a:p>
          <a:p>
            <a:endParaRPr kumimoji="1" lang="ja-JP" altLang="en-US" sz="1100" b="1" dirty="0">
              <a:latin typeface="+mn-ea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6D38D07C-DA9E-47A8-8B1F-67E377CC0C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" b="14077"/>
          <a:stretch>
            <a:fillRect/>
          </a:stretch>
        </p:blipFill>
        <p:spPr>
          <a:xfrm>
            <a:off x="346964" y="2983937"/>
            <a:ext cx="851244" cy="724040"/>
          </a:xfrm>
          <a:custGeom>
            <a:avLst/>
            <a:gdLst>
              <a:gd name="connsiteX0" fmla="*/ 0 w 1320345"/>
              <a:gd name="connsiteY0" fmla="*/ 0 h 1123041"/>
              <a:gd name="connsiteX1" fmla="*/ 1320345 w 1320345"/>
              <a:gd name="connsiteY1" fmla="*/ 0 h 1123041"/>
              <a:gd name="connsiteX2" fmla="*/ 1320345 w 1320345"/>
              <a:gd name="connsiteY2" fmla="*/ 1123041 h 1123041"/>
              <a:gd name="connsiteX3" fmla="*/ 0 w 1320345"/>
              <a:gd name="connsiteY3" fmla="*/ 1123041 h 112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345" h="1123041">
                <a:moveTo>
                  <a:pt x="0" y="0"/>
                </a:moveTo>
                <a:lnTo>
                  <a:pt x="1320345" y="0"/>
                </a:lnTo>
                <a:lnTo>
                  <a:pt x="1320345" y="1123041"/>
                </a:lnTo>
                <a:lnTo>
                  <a:pt x="0" y="1123041"/>
                </a:lnTo>
                <a:close/>
              </a:path>
            </a:pathLst>
          </a:cu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AEE181AC-9EB5-431D-83C3-9AA4EF172E4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9" r="3735" b="1595"/>
          <a:stretch>
            <a:fillRect/>
          </a:stretch>
        </p:blipFill>
        <p:spPr>
          <a:xfrm>
            <a:off x="5739616" y="640373"/>
            <a:ext cx="1008782" cy="1131186"/>
          </a:xfrm>
          <a:custGeom>
            <a:avLst/>
            <a:gdLst>
              <a:gd name="connsiteX0" fmla="*/ 0 w 1303682"/>
              <a:gd name="connsiteY0" fmla="*/ 0 h 1461868"/>
              <a:gd name="connsiteX1" fmla="*/ 1303682 w 1303682"/>
              <a:gd name="connsiteY1" fmla="*/ 0 h 1461868"/>
              <a:gd name="connsiteX2" fmla="*/ 1303682 w 1303682"/>
              <a:gd name="connsiteY2" fmla="*/ 1461868 h 1461868"/>
              <a:gd name="connsiteX3" fmla="*/ 0 w 1303682"/>
              <a:gd name="connsiteY3" fmla="*/ 1461868 h 146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682" h="1461868">
                <a:moveTo>
                  <a:pt x="0" y="0"/>
                </a:moveTo>
                <a:lnTo>
                  <a:pt x="1303682" y="0"/>
                </a:lnTo>
                <a:lnTo>
                  <a:pt x="1303682" y="1461868"/>
                </a:lnTo>
                <a:lnTo>
                  <a:pt x="0" y="1461868"/>
                </a:lnTo>
                <a:close/>
              </a:path>
            </a:pathLst>
          </a:cu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DE516AB6-6E93-4F3D-B7B3-F5680E65EEF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3" r="11788" b="21959"/>
          <a:stretch>
            <a:fillRect/>
          </a:stretch>
        </p:blipFill>
        <p:spPr>
          <a:xfrm>
            <a:off x="222500" y="882683"/>
            <a:ext cx="1080520" cy="1307187"/>
          </a:xfrm>
          <a:custGeom>
            <a:avLst/>
            <a:gdLst>
              <a:gd name="connsiteX0" fmla="*/ 0 w 1080520"/>
              <a:gd name="connsiteY0" fmla="*/ 0 h 1307187"/>
              <a:gd name="connsiteX1" fmla="*/ 1080520 w 1080520"/>
              <a:gd name="connsiteY1" fmla="*/ 0 h 1307187"/>
              <a:gd name="connsiteX2" fmla="*/ 1080520 w 1080520"/>
              <a:gd name="connsiteY2" fmla="*/ 1307187 h 1307187"/>
              <a:gd name="connsiteX3" fmla="*/ 0 w 1080520"/>
              <a:gd name="connsiteY3" fmla="*/ 1307187 h 130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0" h="1307187">
                <a:moveTo>
                  <a:pt x="0" y="0"/>
                </a:moveTo>
                <a:lnTo>
                  <a:pt x="1080520" y="0"/>
                </a:lnTo>
                <a:lnTo>
                  <a:pt x="1080520" y="1307187"/>
                </a:lnTo>
                <a:lnTo>
                  <a:pt x="0" y="1307187"/>
                </a:lnTo>
                <a:close/>
              </a:path>
            </a:pathLst>
          </a:cu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C0C686DF-6DC9-4BF3-8F2A-1E09ABC744A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" r="5792" b="13069"/>
          <a:stretch>
            <a:fillRect/>
          </a:stretch>
        </p:blipFill>
        <p:spPr>
          <a:xfrm>
            <a:off x="5532401" y="2478613"/>
            <a:ext cx="1225962" cy="1229363"/>
          </a:xfrm>
          <a:custGeom>
            <a:avLst/>
            <a:gdLst>
              <a:gd name="connsiteX0" fmla="*/ 0 w 1380843"/>
              <a:gd name="connsiteY0" fmla="*/ 0 h 1384674"/>
              <a:gd name="connsiteX1" fmla="*/ 1380843 w 1380843"/>
              <a:gd name="connsiteY1" fmla="*/ 0 h 1384674"/>
              <a:gd name="connsiteX2" fmla="*/ 1380843 w 1380843"/>
              <a:gd name="connsiteY2" fmla="*/ 1384674 h 1384674"/>
              <a:gd name="connsiteX3" fmla="*/ 0 w 1380843"/>
              <a:gd name="connsiteY3" fmla="*/ 1384674 h 138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843" h="1384674">
                <a:moveTo>
                  <a:pt x="0" y="0"/>
                </a:moveTo>
                <a:lnTo>
                  <a:pt x="1380843" y="0"/>
                </a:lnTo>
                <a:lnTo>
                  <a:pt x="1380843" y="1384674"/>
                </a:lnTo>
                <a:lnTo>
                  <a:pt x="0" y="1384674"/>
                </a:lnTo>
                <a:close/>
              </a:path>
            </a:pathLst>
          </a:cu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8438256E-20C7-413D-82E2-31E7D9C6AF6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" t="2351" b="5574"/>
          <a:stretch>
            <a:fillRect/>
          </a:stretch>
        </p:blipFill>
        <p:spPr>
          <a:xfrm>
            <a:off x="2615332" y="2835195"/>
            <a:ext cx="911678" cy="872782"/>
          </a:xfrm>
          <a:custGeom>
            <a:avLst/>
            <a:gdLst>
              <a:gd name="connsiteX0" fmla="*/ 0 w 1048080"/>
              <a:gd name="connsiteY0" fmla="*/ 0 h 1003364"/>
              <a:gd name="connsiteX1" fmla="*/ 1048080 w 1048080"/>
              <a:gd name="connsiteY1" fmla="*/ 0 h 1003364"/>
              <a:gd name="connsiteX2" fmla="*/ 1048080 w 1048080"/>
              <a:gd name="connsiteY2" fmla="*/ 1003364 h 1003364"/>
              <a:gd name="connsiteX3" fmla="*/ 0 w 1048080"/>
              <a:gd name="connsiteY3" fmla="*/ 1003364 h 100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080" h="1003364">
                <a:moveTo>
                  <a:pt x="0" y="0"/>
                </a:moveTo>
                <a:lnTo>
                  <a:pt x="1048080" y="0"/>
                </a:lnTo>
                <a:lnTo>
                  <a:pt x="1048080" y="1003364"/>
                </a:lnTo>
                <a:lnTo>
                  <a:pt x="0" y="1003364"/>
                </a:lnTo>
                <a:close/>
              </a:path>
            </a:pathLst>
          </a:cu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FF0EDA0D-FB6A-4C82-9112-DD8A5D49F13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2" r="4340" b="22167"/>
          <a:stretch>
            <a:fillRect/>
          </a:stretch>
        </p:blipFill>
        <p:spPr>
          <a:xfrm>
            <a:off x="3587750" y="613645"/>
            <a:ext cx="847251" cy="746748"/>
          </a:xfrm>
          <a:custGeom>
            <a:avLst/>
            <a:gdLst>
              <a:gd name="connsiteX0" fmla="*/ 0 w 889260"/>
              <a:gd name="connsiteY0" fmla="*/ 0 h 783774"/>
              <a:gd name="connsiteX1" fmla="*/ 889260 w 889260"/>
              <a:gd name="connsiteY1" fmla="*/ 0 h 783774"/>
              <a:gd name="connsiteX2" fmla="*/ 889260 w 889260"/>
              <a:gd name="connsiteY2" fmla="*/ 783774 h 783774"/>
              <a:gd name="connsiteX3" fmla="*/ 0 w 889260"/>
              <a:gd name="connsiteY3" fmla="*/ 783774 h 78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260" h="783774">
                <a:moveTo>
                  <a:pt x="0" y="0"/>
                </a:moveTo>
                <a:lnTo>
                  <a:pt x="889260" y="0"/>
                </a:lnTo>
                <a:lnTo>
                  <a:pt x="889260" y="783774"/>
                </a:lnTo>
                <a:lnTo>
                  <a:pt x="0" y="783774"/>
                </a:lnTo>
                <a:close/>
              </a:path>
            </a:pathLst>
          </a:cu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573E502-1C1D-4E4C-AF60-C6607F5CDBB0}"/>
              </a:ext>
            </a:extLst>
          </p:cNvPr>
          <p:cNvSpPr txBox="1"/>
          <p:nvPr/>
        </p:nvSpPr>
        <p:spPr>
          <a:xfrm>
            <a:off x="355295" y="3732150"/>
            <a:ext cx="6147409" cy="980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</a:pPr>
            <a:r>
              <a:rPr lang="ja-JP" altLang="ja-JP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「職場でハラスメントを受けたことがあるのは全体の</a:t>
            </a:r>
            <a:r>
              <a:rPr lang="en-US" altLang="ja-JP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38</a:t>
            </a:r>
            <a:r>
              <a:rPr lang="ja-JP" altLang="ja-JP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％」「ハラスメントを受けた</a:t>
            </a:r>
            <a:r>
              <a:rPr lang="en-US" altLang="ja-JP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代社員の３割近くが退職」などの調査結果もあります。健全な職場づくりを進めることは、人材確保・離職率低下につながります。</a:t>
            </a:r>
          </a:p>
          <a:p>
            <a:pPr indent="133350" algn="just">
              <a:lnSpc>
                <a:spcPts val="1400"/>
              </a:lnSpc>
            </a:pPr>
            <a:r>
              <a:rPr lang="ja-JP" altLang="ja-JP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また、ハラスメントが原因で、精神疾患、訴訟、自殺などに至る深刻なケースもありますので、事業者が対策を講じることは極めて重要な責務となります。</a:t>
            </a:r>
            <a:r>
              <a:rPr lang="ja-JP" altLang="en-US" sz="1000" kern="1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本セミナーで法規制内容と対策を学びましょう</a:t>
            </a:r>
            <a:r>
              <a:rPr lang="ja-JP" altLang="en-US" sz="10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000" kern="100" dirty="0">
              <a:effectLst/>
              <a:latin typeface="游ゴシック Medium" panose="020B0500000000000000" pitchFamily="50" charset="-128"/>
              <a:ea typeface="游ゴシック Medium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D644D45-7BF3-482B-AB01-F6DCCFAC6512}"/>
              </a:ext>
            </a:extLst>
          </p:cNvPr>
          <p:cNvSpPr txBox="1"/>
          <p:nvPr/>
        </p:nvSpPr>
        <p:spPr>
          <a:xfrm>
            <a:off x="3946342" y="4805703"/>
            <a:ext cx="26502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各回　</a:t>
            </a:r>
            <a:r>
              <a:rPr lang="en-US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0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50</a:t>
            </a:r>
            <a:endParaRPr lang="en-US" altLang="ja-JP" sz="1600" b="1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9039C76-0C8C-4C05-89AD-5735375A29B7}"/>
              </a:ext>
            </a:extLst>
          </p:cNvPr>
          <p:cNvSpPr txBox="1"/>
          <p:nvPr/>
        </p:nvSpPr>
        <p:spPr>
          <a:xfrm>
            <a:off x="1560648" y="4902719"/>
            <a:ext cx="8091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endParaRPr lang="ja-JP" altLang="ja-JP" sz="14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4A0A394-3ABB-470C-8B73-8589A4FD7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99" y="7933411"/>
            <a:ext cx="895076" cy="292064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B4D237B-8DCA-417A-83D5-5B1085C6EAD3}"/>
              </a:ext>
            </a:extLst>
          </p:cNvPr>
          <p:cNvSpPr txBox="1"/>
          <p:nvPr/>
        </p:nvSpPr>
        <p:spPr>
          <a:xfrm>
            <a:off x="3946342" y="5471067"/>
            <a:ext cx="24714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受講料：</a:t>
            </a:r>
            <a:r>
              <a:rPr lang="ja-JP" altLang="en-US" sz="1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無料</a:t>
            </a:r>
            <a:endParaRPr lang="ja-JP" altLang="ja-JP" sz="12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2D402B-4614-4654-9063-E58F6ED3E308}"/>
              </a:ext>
            </a:extLst>
          </p:cNvPr>
          <p:cNvSpPr txBox="1"/>
          <p:nvPr/>
        </p:nvSpPr>
        <p:spPr>
          <a:xfrm>
            <a:off x="3946342" y="5136985"/>
            <a:ext cx="26502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定　員：各回</a:t>
            </a:r>
            <a:r>
              <a:rPr lang="ja-JP" altLang="en-US" sz="1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先着 </a:t>
            </a:r>
            <a:r>
              <a:rPr lang="en-US" altLang="ja-JP" sz="16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100</a:t>
            </a:r>
            <a:r>
              <a:rPr lang="ja-JP" altLang="en-US" sz="16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名</a:t>
            </a:r>
            <a:endParaRPr lang="en-US" altLang="ja-JP" sz="1600" b="1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D067C6-F830-42B1-B656-9E9EE47EDB48}"/>
              </a:ext>
            </a:extLst>
          </p:cNvPr>
          <p:cNvSpPr/>
          <p:nvPr/>
        </p:nvSpPr>
        <p:spPr>
          <a:xfrm>
            <a:off x="426111" y="6092609"/>
            <a:ext cx="2889838" cy="143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465E2A6-F18A-4E1A-A6D8-A7423C1E1A82}"/>
              </a:ext>
            </a:extLst>
          </p:cNvPr>
          <p:cNvGrpSpPr/>
          <p:nvPr/>
        </p:nvGrpSpPr>
        <p:grpSpPr>
          <a:xfrm>
            <a:off x="1015999" y="1272359"/>
            <a:ext cx="4781551" cy="1682398"/>
            <a:chOff x="1015999" y="1272359"/>
            <a:chExt cx="4781551" cy="1682398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FA4724D8-1DE2-4B31-927C-DAA5D328A189}"/>
                </a:ext>
              </a:extLst>
            </p:cNvPr>
            <p:cNvSpPr/>
            <p:nvPr/>
          </p:nvSpPr>
          <p:spPr>
            <a:xfrm>
              <a:off x="1015999" y="1272359"/>
              <a:ext cx="4781551" cy="16823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F6B820D4-9520-437D-8ADC-0A8966D0ACFC}"/>
                </a:ext>
              </a:extLst>
            </p:cNvPr>
            <p:cNvSpPr/>
            <p:nvPr/>
          </p:nvSpPr>
          <p:spPr>
            <a:xfrm>
              <a:off x="3544837" y="1272359"/>
              <a:ext cx="2237474" cy="1668516"/>
            </a:xfrm>
            <a:custGeom>
              <a:avLst/>
              <a:gdLst>
                <a:gd name="connsiteX0" fmla="*/ 0 w 1997869"/>
                <a:gd name="connsiteY0" fmla="*/ 0 h 1682398"/>
                <a:gd name="connsiteX1" fmla="*/ 1997869 w 1997869"/>
                <a:gd name="connsiteY1" fmla="*/ 0 h 1682398"/>
                <a:gd name="connsiteX2" fmla="*/ 1997869 w 1997869"/>
                <a:gd name="connsiteY2" fmla="*/ 1682398 h 1682398"/>
                <a:gd name="connsiteX3" fmla="*/ 0 w 1997869"/>
                <a:gd name="connsiteY3" fmla="*/ 1682398 h 1682398"/>
                <a:gd name="connsiteX4" fmla="*/ 0 w 1997869"/>
                <a:gd name="connsiteY4" fmla="*/ 0 h 1682398"/>
                <a:gd name="connsiteX0" fmla="*/ 1005840 w 1997869"/>
                <a:gd name="connsiteY0" fmla="*/ 876300 h 1682398"/>
                <a:gd name="connsiteX1" fmla="*/ 1997869 w 1997869"/>
                <a:gd name="connsiteY1" fmla="*/ 0 h 1682398"/>
                <a:gd name="connsiteX2" fmla="*/ 1997869 w 1997869"/>
                <a:gd name="connsiteY2" fmla="*/ 1682398 h 1682398"/>
                <a:gd name="connsiteX3" fmla="*/ 0 w 1997869"/>
                <a:gd name="connsiteY3" fmla="*/ 1682398 h 1682398"/>
                <a:gd name="connsiteX4" fmla="*/ 1005840 w 1997869"/>
                <a:gd name="connsiteY4" fmla="*/ 876300 h 1682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869" h="1682398">
                  <a:moveTo>
                    <a:pt x="1005840" y="876300"/>
                  </a:moveTo>
                  <a:lnTo>
                    <a:pt x="1997869" y="0"/>
                  </a:lnTo>
                  <a:lnTo>
                    <a:pt x="1997869" y="1682398"/>
                  </a:lnTo>
                  <a:lnTo>
                    <a:pt x="0" y="1682398"/>
                  </a:lnTo>
                  <a:lnTo>
                    <a:pt x="1005840" y="8763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19D1DEE-8901-44A2-B7CA-2FA8952D889D}"/>
              </a:ext>
            </a:extLst>
          </p:cNvPr>
          <p:cNvSpPr txBox="1"/>
          <p:nvPr/>
        </p:nvSpPr>
        <p:spPr>
          <a:xfrm>
            <a:off x="4614732" y="3136496"/>
            <a:ext cx="103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モラル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ハラスメント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06E0DA6-9AFD-46B9-BD68-38D9608888DF}"/>
              </a:ext>
            </a:extLst>
          </p:cNvPr>
          <p:cNvSpPr txBox="1"/>
          <p:nvPr/>
        </p:nvSpPr>
        <p:spPr>
          <a:xfrm>
            <a:off x="3541788" y="3155595"/>
            <a:ext cx="1141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セクシャル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ハラスメント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108CDB7-999C-4E08-B938-65ADE4B5C5D0}"/>
              </a:ext>
            </a:extLst>
          </p:cNvPr>
          <p:cNvSpPr txBox="1"/>
          <p:nvPr/>
        </p:nvSpPr>
        <p:spPr>
          <a:xfrm>
            <a:off x="954649" y="809838"/>
            <a:ext cx="1141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リモート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ハラスメント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5968554-D3EF-45ED-8FFC-0530302E1067}"/>
              </a:ext>
            </a:extLst>
          </p:cNvPr>
          <p:cNvSpPr txBox="1"/>
          <p:nvPr/>
        </p:nvSpPr>
        <p:spPr>
          <a:xfrm>
            <a:off x="1321781" y="3164515"/>
            <a:ext cx="9704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セカンド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ハラスメント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761E52A-5D06-490E-B7CC-C9AD9F92B974}"/>
              </a:ext>
            </a:extLst>
          </p:cNvPr>
          <p:cNvSpPr txBox="1"/>
          <p:nvPr/>
        </p:nvSpPr>
        <p:spPr>
          <a:xfrm>
            <a:off x="2828058" y="780069"/>
            <a:ext cx="13985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パワー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ハラスメント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AEB42B9A-7E64-4E9F-8654-8CE46C211A0F}"/>
              </a:ext>
            </a:extLst>
          </p:cNvPr>
          <p:cNvSpPr txBox="1"/>
          <p:nvPr/>
        </p:nvSpPr>
        <p:spPr>
          <a:xfrm>
            <a:off x="4881694" y="805438"/>
            <a:ext cx="103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テクノロジー</a:t>
            </a:r>
            <a:endParaRPr lang="en-US" altLang="ja-JP" sz="900" b="1" i="0" dirty="0">
              <a:solidFill>
                <a:schemeClr val="bg1">
                  <a:lumMod val="50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ja-JP" altLang="en-US" sz="9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rPr>
              <a:t>ハラスメント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C98165-101C-4F72-B6C1-A1698E583AC2}"/>
              </a:ext>
            </a:extLst>
          </p:cNvPr>
          <p:cNvSpPr/>
          <p:nvPr/>
        </p:nvSpPr>
        <p:spPr>
          <a:xfrm>
            <a:off x="2313243" y="5054967"/>
            <a:ext cx="1575668" cy="692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3A15283-203F-4082-888C-37FF42C69DC8}"/>
              </a:ext>
            </a:extLst>
          </p:cNvPr>
          <p:cNvSpPr/>
          <p:nvPr/>
        </p:nvSpPr>
        <p:spPr>
          <a:xfrm>
            <a:off x="2313243" y="5600486"/>
            <a:ext cx="1575668" cy="692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F70E5358-90C9-4A0B-87D8-208AE1A77678}"/>
              </a:ext>
            </a:extLst>
          </p:cNvPr>
          <p:cNvGrpSpPr/>
          <p:nvPr/>
        </p:nvGrpSpPr>
        <p:grpSpPr>
          <a:xfrm>
            <a:off x="2231610" y="4707127"/>
            <a:ext cx="1925218" cy="589207"/>
            <a:chOff x="2262090" y="4707127"/>
            <a:chExt cx="1925218" cy="58920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E641E88D-0806-4791-92FA-D92F1AF3C01A}"/>
                </a:ext>
              </a:extLst>
            </p:cNvPr>
            <p:cNvSpPr txBox="1"/>
            <p:nvPr/>
          </p:nvSpPr>
          <p:spPr>
            <a:xfrm>
              <a:off x="2526994" y="4902719"/>
              <a:ext cx="166031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ja-JP" altLang="ja-JP" sz="14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月</a:t>
              </a:r>
              <a:r>
                <a:rPr lang="ja-JP" altLang="en-US" sz="14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  </a:t>
              </a:r>
              <a:r>
                <a:rPr lang="ja-JP" altLang="en-US" sz="1400" b="1" kern="100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4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日（金）</a:t>
              </a:r>
              <a:endParaRPr lang="en-US" altLang="ja-JP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EE21E24-CFDB-4F2B-A265-3F84023FF7AD}"/>
                </a:ext>
              </a:extLst>
            </p:cNvPr>
            <p:cNvSpPr txBox="1"/>
            <p:nvPr/>
          </p:nvSpPr>
          <p:spPr>
            <a:xfrm>
              <a:off x="2262090" y="4707127"/>
              <a:ext cx="30293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3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6</a:t>
              </a:r>
              <a:endParaRPr lang="ja-JP" altLang="ja-JP" sz="3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C9736D3D-9C2C-41A3-9DBB-89341F8BA3D2}"/>
                </a:ext>
              </a:extLst>
            </p:cNvPr>
            <p:cNvSpPr txBox="1"/>
            <p:nvPr/>
          </p:nvSpPr>
          <p:spPr>
            <a:xfrm>
              <a:off x="2731144" y="4711559"/>
              <a:ext cx="66737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3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10</a:t>
              </a:r>
              <a:endParaRPr lang="ja-JP" altLang="ja-JP" sz="3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6892784B-BC05-44FB-86CD-571975BB3057}"/>
              </a:ext>
            </a:extLst>
          </p:cNvPr>
          <p:cNvGrpSpPr/>
          <p:nvPr/>
        </p:nvGrpSpPr>
        <p:grpSpPr>
          <a:xfrm>
            <a:off x="2226433" y="5255657"/>
            <a:ext cx="1930395" cy="584775"/>
            <a:chOff x="2256913" y="5150470"/>
            <a:chExt cx="1930395" cy="584775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86D64BF-D342-401C-92BA-8E5004BBA0FA}"/>
                </a:ext>
              </a:extLst>
            </p:cNvPr>
            <p:cNvSpPr txBox="1"/>
            <p:nvPr/>
          </p:nvSpPr>
          <p:spPr>
            <a:xfrm>
              <a:off x="2531572" y="5338228"/>
              <a:ext cx="16557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ja-JP" altLang="ja-JP" sz="14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月</a:t>
              </a:r>
              <a:r>
                <a:rPr lang="ja-JP" altLang="en-US" sz="14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   </a:t>
              </a:r>
              <a:r>
                <a:rPr lang="ja-JP" altLang="ja-JP" sz="14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日（金）</a:t>
              </a:r>
              <a:endParaRPr lang="en-US" altLang="ja-JP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A02C6B0A-E90D-4B62-A38C-19FECAC794F3}"/>
                </a:ext>
              </a:extLst>
            </p:cNvPr>
            <p:cNvSpPr txBox="1"/>
            <p:nvPr/>
          </p:nvSpPr>
          <p:spPr>
            <a:xfrm>
              <a:off x="2256913" y="5150470"/>
              <a:ext cx="30293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3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9</a:t>
              </a:r>
              <a:endParaRPr lang="ja-JP" altLang="ja-JP" sz="3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E564011-D600-4637-8F5A-6C592AEF2C44}"/>
                </a:ext>
              </a:extLst>
            </p:cNvPr>
            <p:cNvSpPr txBox="1"/>
            <p:nvPr/>
          </p:nvSpPr>
          <p:spPr>
            <a:xfrm>
              <a:off x="2722510" y="5150470"/>
              <a:ext cx="66737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3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  9</a:t>
              </a:r>
              <a:endParaRPr lang="ja-JP" altLang="ja-JP" sz="32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0B5B1634-510A-477B-9CD8-EDD402C8805B}"/>
              </a:ext>
            </a:extLst>
          </p:cNvPr>
          <p:cNvGrpSpPr/>
          <p:nvPr/>
        </p:nvGrpSpPr>
        <p:grpSpPr>
          <a:xfrm>
            <a:off x="197767" y="1537387"/>
            <a:ext cx="5710908" cy="1384546"/>
            <a:chOff x="197767" y="1537387"/>
            <a:chExt cx="5710908" cy="1384546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3E53EA0-27B5-4526-889B-30C08134E073}"/>
                </a:ext>
              </a:extLst>
            </p:cNvPr>
            <p:cNvSpPr txBox="1"/>
            <p:nvPr/>
          </p:nvSpPr>
          <p:spPr>
            <a:xfrm>
              <a:off x="197767" y="2460268"/>
              <a:ext cx="84134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800" b="1" i="0" dirty="0">
                  <a:solidFill>
                    <a:schemeClr val="bg1">
                      <a:lumMod val="50000"/>
                    </a:schemeClr>
                  </a:solidFill>
                  <a:effectLst/>
                  <a:latin typeface="Helvetica" panose="020B0604020202020204" pitchFamily="34" charset="0"/>
                </a:rPr>
                <a:t>スモーク・</a:t>
              </a:r>
              <a:endParaRPr lang="en-US" altLang="ja-JP" sz="800" b="1" i="0" dirty="0">
                <a:solidFill>
                  <a:schemeClr val="bg1">
                    <a:lumMod val="50000"/>
                  </a:schemeClr>
                </a:solidFill>
                <a:effectLst/>
                <a:latin typeface="Helvetica" panose="020B0604020202020204" pitchFamily="34" charset="0"/>
              </a:endParaRPr>
            </a:p>
            <a:p>
              <a:pPr algn="l"/>
              <a:r>
                <a:rPr lang="ja-JP" altLang="en-US" sz="8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</a:rPr>
                <a:t>アルコール</a:t>
              </a:r>
              <a:endParaRPr lang="en-US" altLang="ja-JP" sz="800" b="1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</a:endParaRPr>
            </a:p>
            <a:p>
              <a:pPr algn="l"/>
              <a:r>
                <a:rPr lang="ja-JP" altLang="en-US" sz="800" b="1" i="0" dirty="0">
                  <a:solidFill>
                    <a:schemeClr val="bg1">
                      <a:lumMod val="50000"/>
                    </a:schemeClr>
                  </a:solidFill>
                  <a:effectLst/>
                  <a:latin typeface="Helvetica" panose="020B0604020202020204" pitchFamily="34" charset="0"/>
                </a:rPr>
                <a:t>ハラスメント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373B1BC0-637F-4D04-AE1C-49AD6C89E8C1}"/>
                </a:ext>
              </a:extLst>
            </p:cNvPr>
            <p:cNvSpPr/>
            <p:nvPr/>
          </p:nvSpPr>
          <p:spPr>
            <a:xfrm>
              <a:off x="1508088" y="1913964"/>
              <a:ext cx="3936628" cy="181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CCFC363D-FA48-4B75-AC9A-B1D8D6544764}"/>
                </a:ext>
              </a:extLst>
            </p:cNvPr>
            <p:cNvSpPr/>
            <p:nvPr/>
          </p:nvSpPr>
          <p:spPr>
            <a:xfrm>
              <a:off x="1394205" y="2463751"/>
              <a:ext cx="4138195" cy="181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6E37C878-4D73-4E2A-9791-F26E808131A4}"/>
                </a:ext>
              </a:extLst>
            </p:cNvPr>
            <p:cNvSpPr txBox="1"/>
            <p:nvPr/>
          </p:nvSpPr>
          <p:spPr>
            <a:xfrm>
              <a:off x="949325" y="1537387"/>
              <a:ext cx="4959350" cy="1230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4500"/>
                </a:lnSpc>
              </a:pPr>
              <a:r>
                <a:rPr lang="ja-JP" altLang="ja-JP" sz="36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+mn-ea"/>
                  <a:cs typeface="Times New Roman" panose="02020603050405020304" pitchFamily="18" charset="0"/>
                </a:rPr>
                <a:t>ハラスメント対策</a:t>
              </a:r>
              <a:endParaRPr lang="en-US" altLang="ja-JP" sz="3600" b="1" dirty="0">
                <a:solidFill>
                  <a:schemeClr val="accent1">
                    <a:lumMod val="50000"/>
                  </a:schemeClr>
                </a:solidFill>
                <a:effectLst/>
                <a:latin typeface="+mn-ea"/>
                <a:cs typeface="Times New Roman" panose="02020603050405020304" pitchFamily="18" charset="0"/>
              </a:endParaRPr>
            </a:p>
            <a:p>
              <a:pPr algn="ctr">
                <a:lnSpc>
                  <a:spcPts val="4500"/>
                </a:lnSpc>
              </a:pPr>
              <a:r>
                <a:rPr lang="ja-JP" altLang="en-US" sz="36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+mn-ea"/>
                  <a:cs typeface="Times New Roman" panose="02020603050405020304" pitchFamily="18" charset="0"/>
                </a:rPr>
                <a:t>オンライン</a:t>
              </a:r>
              <a:r>
                <a:rPr lang="ja-JP" altLang="ja-JP" sz="36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+mn-ea"/>
                  <a:cs typeface="Times New Roman" panose="02020603050405020304" pitchFamily="18" charset="0"/>
                </a:rPr>
                <a:t>セミナー</a:t>
              </a:r>
              <a:endParaRPr lang="ja-JP" altLang="en-US" sz="3600" b="1" dirty="0">
                <a:solidFill>
                  <a:schemeClr val="accent1">
                    <a:lumMod val="50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1247A14-D6DC-41DE-A0CA-EC58D3D5E53E}"/>
              </a:ext>
            </a:extLst>
          </p:cNvPr>
          <p:cNvGrpSpPr/>
          <p:nvPr/>
        </p:nvGrpSpPr>
        <p:grpSpPr>
          <a:xfrm>
            <a:off x="296004" y="4793885"/>
            <a:ext cx="1246671" cy="322961"/>
            <a:chOff x="296004" y="4900613"/>
            <a:chExt cx="1246671" cy="322961"/>
          </a:xfrm>
        </p:grpSpPr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7AEC6D6B-3880-49ED-8F21-FAC283E8F2B5}"/>
                </a:ext>
              </a:extLst>
            </p:cNvPr>
            <p:cNvGrpSpPr/>
            <p:nvPr/>
          </p:nvGrpSpPr>
          <p:grpSpPr>
            <a:xfrm>
              <a:off x="296004" y="4900613"/>
              <a:ext cx="1246671" cy="322961"/>
              <a:chOff x="296004" y="4900613"/>
              <a:chExt cx="1246671" cy="322961"/>
            </a:xfrm>
          </p:grpSpPr>
          <p:sp>
            <p:nvSpPr>
              <p:cNvPr id="38" name="直角三角形 37">
                <a:extLst>
                  <a:ext uri="{FF2B5EF4-FFF2-40B4-BE49-F238E27FC236}">
                    <a16:creationId xmlns:a16="http://schemas.microsoft.com/office/drawing/2014/main" id="{27960CF2-D162-4A4E-A5D3-E9682767CED1}"/>
                  </a:ext>
                </a:extLst>
              </p:cNvPr>
              <p:cNvSpPr/>
              <p:nvPr/>
            </p:nvSpPr>
            <p:spPr>
              <a:xfrm flipH="1">
                <a:off x="865080" y="4900613"/>
                <a:ext cx="671789" cy="321188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3" name="四角形: 角を丸くする 62">
                <a:extLst>
                  <a:ext uri="{FF2B5EF4-FFF2-40B4-BE49-F238E27FC236}">
                    <a16:creationId xmlns:a16="http://schemas.microsoft.com/office/drawing/2014/main" id="{F911DA3D-001F-4E54-AF43-299BA7CA5F02}"/>
                  </a:ext>
                </a:extLst>
              </p:cNvPr>
              <p:cNvSpPr/>
              <p:nvPr/>
            </p:nvSpPr>
            <p:spPr>
              <a:xfrm>
                <a:off x="296004" y="4900935"/>
                <a:ext cx="1246671" cy="322639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B96532B5-2000-4D8F-AE98-3CAA7AD28E0F}"/>
                </a:ext>
              </a:extLst>
            </p:cNvPr>
            <p:cNvSpPr txBox="1"/>
            <p:nvPr/>
          </p:nvSpPr>
          <p:spPr>
            <a:xfrm>
              <a:off x="441851" y="4923755"/>
              <a:ext cx="9549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tx2"/>
                  </a:solidFill>
                  <a:latin typeface="+mn-ea"/>
                </a:rPr>
                <a:t>開催概要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C191513D-11F4-440A-9D65-03809154F3F6}"/>
              </a:ext>
            </a:extLst>
          </p:cNvPr>
          <p:cNvGrpSpPr/>
          <p:nvPr/>
        </p:nvGrpSpPr>
        <p:grpSpPr>
          <a:xfrm>
            <a:off x="296004" y="5930880"/>
            <a:ext cx="1246671" cy="322639"/>
            <a:chOff x="296004" y="5961360"/>
            <a:chExt cx="1246671" cy="322639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14C2725-A72F-4071-9D79-54F6DFB05218}"/>
                </a:ext>
              </a:extLst>
            </p:cNvPr>
            <p:cNvGrpSpPr/>
            <p:nvPr/>
          </p:nvGrpSpPr>
          <p:grpSpPr>
            <a:xfrm>
              <a:off x="296004" y="5961360"/>
              <a:ext cx="1246671" cy="322639"/>
              <a:chOff x="372734" y="5516151"/>
              <a:chExt cx="1246671" cy="322639"/>
            </a:xfrm>
          </p:grpSpPr>
          <p:sp>
            <p:nvSpPr>
              <p:cNvPr id="85" name="四角形: 角を丸くする 84">
                <a:extLst>
                  <a:ext uri="{FF2B5EF4-FFF2-40B4-BE49-F238E27FC236}">
                    <a16:creationId xmlns:a16="http://schemas.microsoft.com/office/drawing/2014/main" id="{BA3783A9-B4E2-4418-965E-C90289C108CE}"/>
                  </a:ext>
                </a:extLst>
              </p:cNvPr>
              <p:cNvSpPr/>
              <p:nvPr/>
            </p:nvSpPr>
            <p:spPr>
              <a:xfrm>
                <a:off x="372734" y="5516151"/>
                <a:ext cx="1246671" cy="32263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6" name="直角三角形 85">
                <a:extLst>
                  <a:ext uri="{FF2B5EF4-FFF2-40B4-BE49-F238E27FC236}">
                    <a16:creationId xmlns:a16="http://schemas.microsoft.com/office/drawing/2014/main" id="{C1AD8D7D-D689-42C8-8917-2C6A780E3F6C}"/>
                  </a:ext>
                </a:extLst>
              </p:cNvPr>
              <p:cNvSpPr/>
              <p:nvPr/>
            </p:nvSpPr>
            <p:spPr>
              <a:xfrm flipH="1">
                <a:off x="941812" y="5531386"/>
                <a:ext cx="671789" cy="300868"/>
              </a:xfrm>
              <a:prstGeom prst="rtTriangle">
                <a:avLst/>
              </a:prstGeom>
              <a:solidFill>
                <a:srgbClr val="B4C7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71536232-E8BD-4F8D-B26A-14C9DB177E5E}"/>
                </a:ext>
              </a:extLst>
            </p:cNvPr>
            <p:cNvSpPr txBox="1"/>
            <p:nvPr/>
          </p:nvSpPr>
          <p:spPr>
            <a:xfrm>
              <a:off x="330591" y="6001237"/>
              <a:ext cx="11774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tx2"/>
                  </a:solidFill>
                  <a:latin typeface="+mn-ea"/>
                </a:rPr>
                <a:t>セミナー内容</a:t>
              </a:r>
            </a:p>
          </p:txBody>
        </p: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5C87075-F8A3-41B5-955B-850A11E118D4}"/>
              </a:ext>
            </a:extLst>
          </p:cNvPr>
          <p:cNvSpPr txBox="1"/>
          <p:nvPr/>
        </p:nvSpPr>
        <p:spPr>
          <a:xfrm>
            <a:off x="4041343" y="6547851"/>
            <a:ext cx="2649618" cy="804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ja-JP" sz="1000" dirty="0"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弁護士法人 木村・岡部法律事務所</a:t>
            </a:r>
            <a:endParaRPr lang="en-US" altLang="ja-JP" sz="1000" dirty="0">
              <a:effectLst/>
              <a:latin typeface="游ゴシック Medium" panose="020B0500000000000000" pitchFamily="50" charset="-128"/>
              <a:ea typeface="游ゴシック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TMC</a:t>
            </a:r>
            <a:r>
              <a: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rPr>
              <a:t>グループ顧問弁護士</a:t>
            </a:r>
            <a:endParaRPr lang="en-US" altLang="ja-JP" sz="10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effectLst/>
                <a:latin typeface="+mn-ea"/>
                <a:cs typeface="Times New Roman" panose="02020603050405020304" pitchFamily="18" charset="0"/>
              </a:rPr>
              <a:t>弁護士　</a:t>
            </a:r>
            <a:r>
              <a:rPr lang="ja-JP" altLang="ja-JP" sz="1200" b="1" dirty="0">
                <a:effectLst/>
                <a:latin typeface="+mn-ea"/>
                <a:cs typeface="Times New Roman" panose="02020603050405020304" pitchFamily="18" charset="0"/>
              </a:rPr>
              <a:t>岡部</a:t>
            </a:r>
            <a:r>
              <a:rPr lang="ja-JP" altLang="en-US" sz="1200" b="1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1200" b="1" dirty="0">
                <a:effectLst/>
                <a:latin typeface="+mn-ea"/>
                <a:cs typeface="Times New Roman" panose="02020603050405020304" pitchFamily="18" charset="0"/>
              </a:rPr>
              <a:t>邦栄</a:t>
            </a:r>
            <a:r>
              <a:rPr lang="ja-JP" altLang="en-US" sz="1200" b="1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000" b="1" dirty="0">
                <a:effectLst/>
                <a:latin typeface="+mn-ea"/>
                <a:cs typeface="Times New Roman" panose="02020603050405020304" pitchFamily="18" charset="0"/>
              </a:rPr>
              <a:t>氏</a:t>
            </a:r>
            <a:endParaRPr lang="en-US" altLang="ja-JP" sz="10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1DAEFBFD-13E5-4FCE-ADD9-20ED008D8DAA}"/>
              </a:ext>
            </a:extLst>
          </p:cNvPr>
          <p:cNvSpPr/>
          <p:nvPr/>
        </p:nvSpPr>
        <p:spPr>
          <a:xfrm>
            <a:off x="3618036" y="6246983"/>
            <a:ext cx="3039547" cy="1291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7B4F0C86-003F-4DCA-A0F4-0297F923BB73}"/>
              </a:ext>
            </a:extLst>
          </p:cNvPr>
          <p:cNvGrpSpPr/>
          <p:nvPr/>
        </p:nvGrpSpPr>
        <p:grpSpPr>
          <a:xfrm>
            <a:off x="3505200" y="6085663"/>
            <a:ext cx="1246671" cy="322639"/>
            <a:chOff x="296004" y="5961360"/>
            <a:chExt cx="1246671" cy="322639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730EE0E9-CBC6-4105-94E9-E1D49E77969C}"/>
                </a:ext>
              </a:extLst>
            </p:cNvPr>
            <p:cNvGrpSpPr/>
            <p:nvPr/>
          </p:nvGrpSpPr>
          <p:grpSpPr>
            <a:xfrm>
              <a:off x="296004" y="5961360"/>
              <a:ext cx="1246671" cy="322639"/>
              <a:chOff x="372734" y="5516151"/>
              <a:chExt cx="1246671" cy="322639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EBE7003D-3F37-43E1-B4B8-587E803BF0FF}"/>
                  </a:ext>
                </a:extLst>
              </p:cNvPr>
              <p:cNvSpPr/>
              <p:nvPr/>
            </p:nvSpPr>
            <p:spPr>
              <a:xfrm>
                <a:off x="372734" y="5516151"/>
                <a:ext cx="1246671" cy="32263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1" name="直角三角形 90">
                <a:extLst>
                  <a:ext uri="{FF2B5EF4-FFF2-40B4-BE49-F238E27FC236}">
                    <a16:creationId xmlns:a16="http://schemas.microsoft.com/office/drawing/2014/main" id="{59F0569D-083B-491C-9665-CB51AB83A868}"/>
                  </a:ext>
                </a:extLst>
              </p:cNvPr>
              <p:cNvSpPr/>
              <p:nvPr/>
            </p:nvSpPr>
            <p:spPr>
              <a:xfrm flipH="1">
                <a:off x="941812" y="5531386"/>
                <a:ext cx="671789" cy="300868"/>
              </a:xfrm>
              <a:prstGeom prst="rtTriangle">
                <a:avLst/>
              </a:prstGeom>
              <a:solidFill>
                <a:srgbClr val="B4C7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F309763F-F7A1-4727-82D2-E465F477DC53}"/>
                </a:ext>
              </a:extLst>
            </p:cNvPr>
            <p:cNvSpPr txBox="1"/>
            <p:nvPr/>
          </p:nvSpPr>
          <p:spPr>
            <a:xfrm>
              <a:off x="330591" y="6001237"/>
              <a:ext cx="11774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tx2"/>
                  </a:solidFill>
                  <a:latin typeface="+mn-ea"/>
                </a:rPr>
                <a:t>講師</a:t>
              </a: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A708AB0-746A-45BD-8181-C8EE05849496}"/>
              </a:ext>
            </a:extLst>
          </p:cNvPr>
          <p:cNvSpPr txBox="1"/>
          <p:nvPr/>
        </p:nvSpPr>
        <p:spPr>
          <a:xfrm>
            <a:off x="3946342" y="5743594"/>
            <a:ext cx="26156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受講方法：</a:t>
            </a:r>
            <a:r>
              <a:rPr lang="en-US" altLang="ja-JP" sz="1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ZOOM</a:t>
            </a:r>
            <a:r>
              <a:rPr lang="ja-JP" altLang="en-US" sz="1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ウェビナー形式</a:t>
            </a:r>
            <a:endParaRPr lang="ja-JP" altLang="ja-JP" sz="12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28A39E3-E2E8-4151-A1C1-C6B95898B6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256" y="8163074"/>
            <a:ext cx="1078994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0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285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Medium</vt:lpstr>
      <vt:lpstr>Arial</vt:lpstr>
      <vt:lpstr>Calibri</vt:lpstr>
      <vt:lpstr>Calibri Light</vt:lpstr>
      <vt:lpstr>Helvetica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和知 睦美</dc:creator>
  <cp:lastModifiedBy>sasaki</cp:lastModifiedBy>
  <cp:revision>14</cp:revision>
  <cp:lastPrinted>2022-04-19T02:43:38Z</cp:lastPrinted>
  <dcterms:created xsi:type="dcterms:W3CDTF">2022-04-18T07:24:59Z</dcterms:created>
  <dcterms:modified xsi:type="dcterms:W3CDTF">2022-05-13T02:08:13Z</dcterms:modified>
</cp:coreProperties>
</file>