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8" r:id="rId1"/>
  </p:sldMasterIdLst>
  <p:notesMasterIdLst>
    <p:notesMasterId r:id="rId4"/>
  </p:notesMasterIdLst>
  <p:sldIdLst>
    <p:sldId id="258" r:id="rId2"/>
    <p:sldId id="259" r:id="rId3"/>
  </p:sldIdLst>
  <p:sldSz cx="6858000" cy="9906000" type="A4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66"/>
    <a:srgbClr val="FF7C80"/>
    <a:srgbClr val="001A0C"/>
    <a:srgbClr val="FF5050"/>
    <a:srgbClr val="CCFF99"/>
    <a:srgbClr val="FF9900"/>
    <a:srgbClr val="99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50" d="100"/>
          <a:sy n="150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bar"/>
        <c:varyColors val="1"/>
        <c:ser>
          <c:idx val="0"/>
          <c:order val="0"/>
          <c:spPr>
            <a:ln>
              <a:solidFill>
                <a:srgbClr val="0070C0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84-49FD-A998-3383F235AC2F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84-49FD-A998-3383F235AC2F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84-49FD-A998-3383F235AC2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84-49FD-A998-3383F235AC2F}"/>
              </c:ext>
            </c:extLst>
          </c:dPt>
          <c:dLbls>
            <c:dLbl>
              <c:idx val="0"/>
              <c:layout>
                <c:manualLayout>
                  <c:x val="0.22330852916728694"/>
                  <c:y val="-1.05164166218847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ja-JP" altLang="en-US" sz="800" baseline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自転車盗を除く全刑法犯</a:t>
                    </a:r>
                  </a:p>
                  <a:p>
                    <a:pPr>
                      <a:defRPr sz="800">
                        <a:solidFill>
                          <a:schemeClr val="tx1"/>
                        </a:solidFill>
                      </a:defRPr>
                    </a:pPr>
                    <a:r>
                      <a:rPr lang="en-US" altLang="ja-JP" sz="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3</a:t>
                    </a:r>
                    <a:r>
                      <a:rPr lang="ja-JP" altLang="en-US" sz="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９</a:t>
                    </a:r>
                    <a:r>
                      <a:rPr lang="en-US" altLang="ja-JP" sz="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,</a:t>
                    </a:r>
                    <a:r>
                      <a:rPr lang="ja-JP" altLang="en-US" sz="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８８５件</a:t>
                    </a:r>
                  </a:p>
                  <a:p>
                    <a:pPr>
                      <a:defRPr sz="800">
                        <a:solidFill>
                          <a:schemeClr val="tx1"/>
                        </a:solidFill>
                      </a:defRPr>
                    </a:pPr>
                    <a:r>
                      <a:rPr lang="ja-JP" altLang="en-US" sz="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（約</a:t>
                    </a:r>
                    <a:r>
                      <a:rPr lang="en-US" altLang="ja-JP" sz="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7</a:t>
                    </a:r>
                    <a:r>
                      <a:rPr lang="ja-JP" altLang="en-US" sz="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５</a:t>
                    </a:r>
                    <a:r>
                      <a:rPr lang="en-US" altLang="ja-JP" sz="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%</a:t>
                    </a:r>
                    <a:r>
                      <a:rPr lang="ja-JP" altLang="en-US" sz="8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）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65273284927283"/>
                      <c:h val="0.4700644188559189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E84-49FD-A998-3383F235AC2F}"/>
                </c:ext>
              </c:extLst>
            </c:dLbl>
            <c:dLbl>
              <c:idx val="1"/>
              <c:layout>
                <c:manualLayout>
                  <c:x val="-0.14416025020976836"/>
                  <c:y val="7.991532750811387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sz="1050" baseline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施錠　有
約</a:t>
                    </a:r>
                    <a:r>
                      <a:rPr lang="en-US" altLang="zh-TW" sz="1050" baseline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3</a:t>
                    </a:r>
                    <a:r>
                      <a:rPr lang="zh-TW" altLang="en-US" sz="1050" baseline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５</a:t>
                    </a:r>
                    <a:r>
                      <a:rPr lang="en-US" altLang="zh-TW" sz="1050" baseline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%</a:t>
                    </a:r>
                    <a:endParaRPr lang="zh-TW" altLang="en-US" sz="1050" dirty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E84-49FD-A998-3383F235AC2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sz="105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施錠　無
約</a:t>
                    </a:r>
                    <a:r>
                      <a:rPr lang="en-US" altLang="zh-TW" sz="105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6</a:t>
                    </a:r>
                    <a:r>
                      <a:rPr lang="zh-TW" altLang="en-US" sz="105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５</a:t>
                    </a:r>
                    <a:r>
                      <a:rPr lang="en-US" altLang="zh-TW" sz="105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%</a:t>
                    </a:r>
                    <a:endParaRPr lang="zh-TW" altLang="en-US" sz="105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E84-49FD-A998-3383F235AC2F}"/>
                </c:ext>
              </c:extLst>
            </c:dLbl>
            <c:dLbl>
              <c:idx val="3"/>
              <c:layout>
                <c:manualLayout>
                  <c:x val="-0.18139908540027455"/>
                  <c:y val="3.80624692042076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sz="80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自転車盗難</a:t>
                    </a:r>
                  </a:p>
                  <a:p>
                    <a:pPr>
                      <a:defRPr sz="800">
                        <a:solidFill>
                          <a:schemeClr val="bg1"/>
                        </a:solidFill>
                      </a:defRPr>
                    </a:pPr>
                    <a:r>
                      <a:rPr lang="en-US" altLang="zh-TW" sz="80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1</a:t>
                    </a:r>
                    <a:r>
                      <a:rPr lang="zh-TW" altLang="en-US" sz="80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３</a:t>
                    </a:r>
                    <a:r>
                      <a:rPr lang="en-US" altLang="zh-TW" sz="80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,</a:t>
                    </a:r>
                    <a:r>
                      <a:rPr lang="zh-TW" altLang="en-US" sz="80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５８６件</a:t>
                    </a:r>
                  </a:p>
                  <a:p>
                    <a:pPr>
                      <a:defRPr sz="800">
                        <a:solidFill>
                          <a:schemeClr val="bg1"/>
                        </a:solidFill>
                      </a:defRPr>
                    </a:pPr>
                    <a:r>
                      <a:rPr lang="zh-TW" altLang="en-US" sz="80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（約</a:t>
                    </a:r>
                    <a:r>
                      <a:rPr lang="en-US" altLang="zh-TW" sz="80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2</a:t>
                    </a:r>
                    <a:r>
                      <a:rPr lang="zh-TW" altLang="en-US" sz="80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５</a:t>
                    </a:r>
                    <a:r>
                      <a:rPr lang="en-US" altLang="zh-TW" sz="80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%</a:t>
                    </a:r>
                    <a:r>
                      <a:rPr lang="zh-TW" altLang="en-US" sz="800" baseline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rPr>
                      <a:t>）</a:t>
                    </a:r>
                    <a:endParaRPr lang="zh-TW" altLang="en-US" sz="800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33158432824572"/>
                      <c:h val="0.380199162309934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8E84-49FD-A998-3383F235A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'編集用 (2)'!$B$38:$B$40</c:f>
              <c:strCache>
                <c:ptCount val="3"/>
                <c:pt idx="0">
                  <c:v>自転車盗以外の犯罪</c:v>
                </c:pt>
                <c:pt idx="1">
                  <c:v>自転車盗施錠無</c:v>
                </c:pt>
                <c:pt idx="2">
                  <c:v>自転車盗施錠有</c:v>
                </c:pt>
              </c:strCache>
            </c:strRef>
          </c:cat>
          <c:val>
            <c:numRef>
              <c:f>'編集用 (2)'!$C$38:$C$40</c:f>
              <c:numCache>
                <c:formatCode>#,##0_);[Red]\(#,##0\)</c:formatCode>
                <c:ptCount val="3"/>
                <c:pt idx="0">
                  <c:v>37447</c:v>
                </c:pt>
                <c:pt idx="1">
                  <c:v>5181</c:v>
                </c:pt>
                <c:pt idx="2">
                  <c:v>9039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84-49FD-A998-3383F235AC2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50"/>
        <c:splitType val="pos"/>
        <c:splitPos val="2"/>
        <c:secondPieSize val="77"/>
        <c:ser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刑法犯認知件数の推移</a:t>
            </a:r>
          </a:p>
        </c:rich>
      </c:tx>
      <c:layout>
        <c:manualLayout>
          <c:xMode val="edge"/>
          <c:yMode val="edge"/>
          <c:x val="0.16136179361675029"/>
          <c:y val="2.7145789132365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13372546949368"/>
                      <c:h val="4.24293765417651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C03-4E7D-B8F1-60E6339FDBC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0795395502752"/>
                      <c:h val="3.71684751878079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C03-4E7D-B8F1-60E6339FDBC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0795395502752"/>
                      <c:h val="9.50383900813368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03-4E7D-B8F1-60E6339FDBC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0795395502752"/>
                      <c:h val="0.179212811744651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C03-4E7D-B8F1-60E6339FD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Sheet1!$C$4:$C$9</c:f>
              <c:strCache>
                <c:ptCount val="6"/>
                <c:pt idx="0">
                  <c:v>R2</c:v>
                </c:pt>
                <c:pt idx="1">
                  <c:v>R3</c:v>
                </c:pt>
                <c:pt idx="2">
                  <c:v>R4</c:v>
                </c:pt>
                <c:pt idx="3">
                  <c:v>R5</c:v>
                </c:pt>
                <c:pt idx="4">
                  <c:v>R6</c:v>
                </c:pt>
                <c:pt idx="5">
                  <c:v>R7</c:v>
                </c:pt>
              </c:strCache>
            </c:strRef>
          </c:cat>
          <c:val>
            <c:numRef>
              <c:f>Sheet1!$B$4:$B$9</c:f>
              <c:numCache>
                <c:formatCode>#,##0</c:formatCode>
                <c:ptCount val="6"/>
                <c:pt idx="0">
                  <c:v>44485</c:v>
                </c:pt>
                <c:pt idx="1">
                  <c:v>40166</c:v>
                </c:pt>
                <c:pt idx="2">
                  <c:v>41983</c:v>
                </c:pt>
                <c:pt idx="3">
                  <c:v>49653</c:v>
                </c:pt>
                <c:pt idx="4">
                  <c:v>51667</c:v>
                </c:pt>
                <c:pt idx="5">
                  <c:v>53471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0-4BE1-B1E3-7BD996E289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2269152"/>
        <c:axId val="652270136"/>
      </c:barChart>
      <c:catAx>
        <c:axId val="65226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52270136"/>
        <c:crosses val="autoZero"/>
        <c:auto val="0"/>
        <c:lblAlgn val="ctr"/>
        <c:lblOffset val="100"/>
        <c:noMultiLvlLbl val="0"/>
      </c:catAx>
      <c:valAx>
        <c:axId val="652270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&quot;件&quot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52269152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>
                <a:ln>
                  <a:solidFill>
                    <a:sysClr val="windowText" lastClr="000000"/>
                  </a:solidFill>
                </a:ln>
              </a:rPr>
              <a:t>自転車盗難件数の推移</a:t>
            </a:r>
          </a:p>
        </c:rich>
      </c:tx>
      <c:layout>
        <c:manualLayout>
          <c:xMode val="edge"/>
          <c:yMode val="edge"/>
          <c:x val="0.18370890973144791"/>
          <c:y val="2.5123639960435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solidFill>
                  <a:sysClr val="windowText" lastClr="000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8072464926655737"/>
          <c:y val="0.29018001053211956"/>
          <c:w val="0.78543440318691127"/>
          <c:h val="0.539205841045454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Sheet1!$C$5:$C$9</c:f>
              <c:strCache>
                <c:ptCount val="5"/>
                <c:pt idx="0">
                  <c:v>R3</c:v>
                </c:pt>
                <c:pt idx="1">
                  <c:v>R4</c:v>
                </c:pt>
                <c:pt idx="2">
                  <c:v>R5</c:v>
                </c:pt>
                <c:pt idx="3">
                  <c:v>R6</c:v>
                </c:pt>
                <c:pt idx="4">
                  <c:v>R7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8563</c:v>
                </c:pt>
                <c:pt idx="1">
                  <c:v>10371</c:v>
                </c:pt>
                <c:pt idx="2">
                  <c:v>13622</c:v>
                </c:pt>
                <c:pt idx="3">
                  <c:v>14220</c:v>
                </c:pt>
                <c:pt idx="4">
                  <c:v>13586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2-444D-B918-2EF4B9452A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6123976"/>
        <c:axId val="646131848"/>
      </c:barChart>
      <c:catAx>
        <c:axId val="64612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46131848"/>
        <c:crosses val="autoZero"/>
        <c:auto val="1"/>
        <c:lblAlgn val="ctr"/>
        <c:lblOffset val="100"/>
        <c:noMultiLvlLbl val="0"/>
      </c:catAx>
      <c:valAx>
        <c:axId val="64613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4612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8F6F0684-C0CF-4ECA-B7C9-3DD7D8DA1224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6" y="4821238"/>
            <a:ext cx="5510213" cy="3944937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4"/>
            <a:ext cx="2984500" cy="50165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4"/>
            <a:ext cx="2984500" cy="50165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1A4AF76A-DA7A-452E-96A4-38D86DB01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72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A5971-4447-4BA9-A845-970925359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97E172F-B9E4-49EE-AD4D-6534DE0C7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DBD80E-5112-4877-9512-5F65E4D6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9A54-DBC9-4F57-B13A-DBA80AA7B295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A2A31F-340E-4FEC-8293-8A254C5F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B8F06F-F637-448C-8660-42BAB71E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B200-4C14-4F40-99AC-66FCB6FEF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67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6EA1EF-0FAE-4387-9C2E-D16309F9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FC4A17-6613-453E-88EE-A6C54CD9F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F38051-4A53-4C8F-A157-201DAE48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9A54-DBC9-4F57-B13A-DBA80AA7B295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46AB72-61F6-4BB0-BC56-D2693F5E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5E12D2-0624-4B77-A213-5CFEEFA3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B200-4C14-4F40-99AC-66FCB6FEF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5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20EE3B-7DE5-4251-9F37-47E4C7C6C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A09061-CC3B-4D2F-8A11-E9FB78E40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A3FFFD-EE7F-40DF-8C38-6CB02E51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9A54-DBC9-4F57-B13A-DBA80AA7B295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FF7AD0-E332-47BF-8794-F9E0A6CC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39F5E6-8E8E-468B-B78C-47EC6F26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B200-4C14-4F40-99AC-66FCB6FEF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44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D01DB0-6E31-4073-94C8-65093FF8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B9051B-3FAD-4334-AFB5-CA916607B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5D8F73-A425-4981-8602-ABD854F70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9A54-DBC9-4F57-B13A-DBA80AA7B295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2EAF28-1734-48E3-8B99-1ABB67D4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505215-7627-447A-8C87-0B40146D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B200-4C14-4F40-99AC-66FCB6FEF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51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D3E486-E5A2-40A1-8087-850C603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A2E1D9-3BB4-404D-AFD5-016229426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F3E643-6B73-4D0F-8ACB-E1DB3997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9A54-DBC9-4F57-B13A-DBA80AA7B295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8B458B-1CF2-4713-BF1B-415C7024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C01008-6BCF-4BBF-8210-D98A842B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B200-4C14-4F40-99AC-66FCB6FEF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34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8AC626-C23C-4DEC-954C-8A29B67D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02C7F3-C702-45C3-8E7C-833F376FC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8D3F91-B240-498A-9637-F9F59D8A4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587C02-8D33-403C-A4EB-7F948915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9A54-DBC9-4F57-B13A-DBA80AA7B295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E63B9F-C4B3-409D-B1CB-264C08D9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B724B9-87AA-4779-9F3B-1DF74C17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B200-4C14-4F40-99AC-66FCB6FEF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86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322E14-6717-4912-BDF9-090683F9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9232FA-69F6-45BA-B3FC-A64DF760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16A7E2-BA80-46AC-A5D3-E23F0FD1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35B036-6763-4094-A15A-D17F4054F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BC598E6-9945-423C-884C-8BE872917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29E9A04-648C-4EA4-BED2-6FB3BD07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9A54-DBC9-4F57-B13A-DBA80AA7B295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A97A95D-B3E1-4B89-B19F-243128BA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A853C46-7357-4F19-91AC-CC0E1172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B200-4C14-4F40-99AC-66FCB6FEF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98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313BB4-82E7-4B9B-B14C-A834A2C8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FE4FBC3-5DA7-4703-89CB-972D8665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9A54-DBC9-4F57-B13A-DBA80AA7B295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27400C-7C44-475B-A225-658922E7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720269-388D-47D2-AEB3-CFD091A2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B200-4C14-4F40-99AC-66FCB6FEF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97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11E3B17-E4FB-485C-97C0-BEFF990E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9A54-DBC9-4F57-B13A-DBA80AA7B295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ADD1546-4E5B-498D-94A9-9DEE060C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F7FFD4-C554-4F16-B2A3-97F5525A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B200-4C14-4F40-99AC-66FCB6FEF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8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BBE378-9BCF-4FCB-A48C-8B828401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D1A3F5-4785-4E18-9547-F14ADE0C9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97A9D3-6B2E-4EFF-AED4-7392E6373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80E0C7-0091-4629-910A-54E879DA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9A54-DBC9-4F57-B13A-DBA80AA7B295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656FA8-9F98-40AE-BACD-287DF41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7C7F4B-8B9F-42F4-8277-7CF922AE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B200-4C14-4F40-99AC-66FCB6FEF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35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5740C-C1D6-462F-8C8D-CDC65727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15CF45-68DB-4CB9-BB0F-391387612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54A13C-E4CA-4436-A0B8-747A03870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5B1891-3F7C-4626-B98B-886EF10D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9A54-DBC9-4F57-B13A-DBA80AA7B295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78E139-624F-4F5B-B19F-FED4D3A2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4DA3C8-C7DB-4700-8D66-59BD90FA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B200-4C14-4F40-99AC-66FCB6FEF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82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CF67EC-933E-4B87-9E85-9B649F30F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3655DD-2BD6-4662-A2E2-60EC50504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478F0F-E58F-4AF3-AA8A-94DC9E465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E9A54-DBC9-4F57-B13A-DBA80AA7B295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C0BE-6D42-4FB4-8951-210D2A17B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2FD22E-7AF1-43FB-A435-10144E4F9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B200-4C14-4F40-99AC-66FCB6FEF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48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10" Type="http://schemas.openxmlformats.org/officeDocument/2006/relationships/chart" Target="../charts/chart3.xml"/><Relationship Id="rId4" Type="http://schemas.openxmlformats.org/officeDocument/2006/relationships/image" Target="../media/image3.emf"/><Relationship Id="rId9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8140">
              <a:srgbClr val="2784B0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7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FA7A383-2F1C-4C62-8B1F-024C4B1F62AD}"/>
              </a:ext>
            </a:extLst>
          </p:cNvPr>
          <p:cNvSpPr/>
          <p:nvPr/>
        </p:nvSpPr>
        <p:spPr>
          <a:xfrm>
            <a:off x="3231729" y="5145339"/>
            <a:ext cx="3449221" cy="27165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31C3E0F-CC7A-469F-8323-D8E0340475B5}"/>
              </a:ext>
            </a:extLst>
          </p:cNvPr>
          <p:cNvSpPr/>
          <p:nvPr/>
        </p:nvSpPr>
        <p:spPr>
          <a:xfrm>
            <a:off x="4542032" y="8007510"/>
            <a:ext cx="2199205" cy="17310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F00F561-C2F7-463E-83EB-BE6B330DC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67" y="8363848"/>
            <a:ext cx="4770320" cy="14570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68AEF37-F500-4A3E-A654-9FCF2C61C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824" y="5070369"/>
            <a:ext cx="3860778" cy="2857387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53577" y="82422"/>
            <a:ext cx="1910670" cy="21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6155" rIns="51435" bIns="6155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4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96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令和８年第３号</a:t>
            </a:r>
            <a:r>
              <a:rPr kumimoji="0" lang="en-US" altLang="ja-JP" sz="96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0" lang="ja-JP" altLang="en-US" sz="96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通算第</a:t>
            </a:r>
            <a:r>
              <a:rPr kumimoji="0" lang="en-US" altLang="ja-JP" sz="96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232</a:t>
            </a:r>
            <a:r>
              <a:rPr kumimoji="0" lang="ja-JP" altLang="en-US" sz="96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号</a:t>
            </a:r>
            <a:r>
              <a:rPr kumimoji="0" lang="en-US" altLang="ja-JP" sz="96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0" lang="ja-JP" altLang="ja-JP" sz="1246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6F0C95E6-1C0E-4677-BC14-044CC4F1428E}"/>
              </a:ext>
            </a:extLst>
          </p:cNvPr>
          <p:cNvGrpSpPr/>
          <p:nvPr/>
        </p:nvGrpSpPr>
        <p:grpSpPr>
          <a:xfrm>
            <a:off x="95250" y="179060"/>
            <a:ext cx="6668997" cy="1021197"/>
            <a:chOff x="333417" y="239220"/>
            <a:chExt cx="6213960" cy="1021197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119CD45C-851C-43A5-A4E4-3E6DE64BC04D}"/>
                </a:ext>
              </a:extLst>
            </p:cNvPr>
            <p:cNvSpPr/>
            <p:nvPr/>
          </p:nvSpPr>
          <p:spPr>
            <a:xfrm>
              <a:off x="333417" y="372753"/>
              <a:ext cx="6213960" cy="8397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mpd="dbl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846" tIns="49846" rIns="49846" bIns="49846" rtlCol="0" anchor="t" anchorCtr="0"/>
            <a:lstStyle/>
            <a:p>
              <a:pPr algn="ctr"/>
              <a:endParaRPr lang="ja-JP" altLang="en-US" sz="1246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5F112975-0882-4B9C-8404-A2104180B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576" y="475300"/>
              <a:ext cx="975261" cy="68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33BB1416-18CC-4A9B-B910-5783E4F9B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3196" y="239220"/>
              <a:ext cx="1394181" cy="91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6155" rIns="51435" bIns="6155" numCol="1" anchor="t" anchorCtr="0" compatLnSpc="1">
              <a:prstTxWarp prst="textNoShape">
                <a:avLst/>
              </a:prstTxWarp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10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ea"/>
                <a:ea typeface="+mj-ea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1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令和８年５月</a:t>
              </a:r>
              <a:r>
                <a:rPr kumimoji="0" lang="en-US" altLang="ja-JP" sz="1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12</a:t>
              </a:r>
              <a:r>
                <a:rPr kumimoji="0" lang="ja-JP" altLang="en-US" sz="1000" b="1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日</a:t>
              </a:r>
              <a:r>
                <a:rPr kumimoji="0" lang="ja-JP" altLang="en-US" sz="1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発行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1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　</a:t>
              </a:r>
              <a:r>
                <a:rPr kumimoji="0" lang="zh-TW" altLang="en-US" sz="1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埼玉県警察本部</a:t>
              </a:r>
              <a:endParaRPr kumimoji="0" lang="en-US" altLang="zh-TW" sz="1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ea"/>
                <a:ea typeface="+mj-ea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1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　　</a:t>
              </a:r>
              <a:r>
                <a:rPr kumimoji="0" lang="zh-TW" altLang="en-US" sz="1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生活安全</a:t>
              </a:r>
              <a:r>
                <a:rPr kumimoji="0" lang="ja-JP" altLang="en-US" sz="1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総務課</a:t>
              </a:r>
              <a:endParaRPr kumimoji="0" lang="zh-TW" altLang="en-US" sz="1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ea"/>
                <a:ea typeface="+mj-ea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1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　</a:t>
              </a:r>
              <a:r>
                <a:rPr kumimoji="0" lang="zh-TW" altLang="en-US" sz="1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埼玉県県民生活部</a:t>
              </a:r>
              <a:endParaRPr kumimoji="0" lang="en-US" altLang="zh-TW" sz="1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ea"/>
                <a:ea typeface="+mj-ea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1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　　</a:t>
              </a:r>
              <a:r>
                <a:rPr kumimoji="0" lang="zh-TW" altLang="en-US" sz="1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防犯･交通安全課</a:t>
              </a:r>
              <a:endParaRPr kumimoji="0" lang="ja-JP" altLang="ja-JP" sz="1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ea"/>
                <a:ea typeface="+mj-ea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3755FB7E-C7F9-4E81-AD4C-E80AE615C48B}"/>
                </a:ext>
              </a:extLst>
            </p:cNvPr>
            <p:cNvSpPr txBox="1"/>
            <p:nvPr/>
          </p:nvSpPr>
          <p:spPr>
            <a:xfrm>
              <a:off x="1442354" y="364198"/>
              <a:ext cx="4610855" cy="597921"/>
            </a:xfrm>
            <a:prstGeom prst="rect">
              <a:avLst/>
            </a:prstGeom>
            <a:noFill/>
            <a:ln w="635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wrap="none" lIns="49846" tIns="49846" rIns="49846" bIns="49846" rtlCol="0">
              <a:noAutofit/>
            </a:bodyPr>
            <a:lstStyle/>
            <a:p>
              <a:r>
                <a:rPr lang="ja-JP" altLang="en-US" sz="2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安全・安心みんなで防犯</a:t>
              </a:r>
              <a:endParaRPr lang="ja-JP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A4432C0B-EA87-4936-B573-05F86274B90B}"/>
                </a:ext>
              </a:extLst>
            </p:cNvPr>
            <p:cNvSpPr txBox="1"/>
            <p:nvPr/>
          </p:nvSpPr>
          <p:spPr>
            <a:xfrm>
              <a:off x="1863535" y="627792"/>
              <a:ext cx="3562413" cy="632625"/>
            </a:xfrm>
            <a:prstGeom prst="rect">
              <a:avLst/>
            </a:prstGeom>
            <a:noFill/>
            <a:ln w="635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wrap="none" lIns="49846" tIns="49846" rIns="49846" bIns="49846" rtlCol="0">
              <a:noAutofit/>
            </a:bodyPr>
            <a:lstStyle/>
            <a:p>
              <a:r>
                <a:rPr lang="ja-JP" altLang="en-US" sz="32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地域安全ニュース</a:t>
              </a:r>
              <a:endParaRPr lang="ja-JP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16" name="AutoShape 3">
            <a:extLst>
              <a:ext uri="{FF2B5EF4-FFF2-40B4-BE49-F238E27FC236}">
                <a16:creationId xmlns:a16="http://schemas.microsoft.com/office/drawing/2014/main" id="{C962ACBF-230A-4953-89ED-D1CCEC9A49C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00600" y="8901340"/>
            <a:ext cx="1219199" cy="70049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0B0DBB-E2E9-4545-9A93-6F3652B3178F}"/>
              </a:ext>
            </a:extLst>
          </p:cNvPr>
          <p:cNvSpPr/>
          <p:nvPr/>
        </p:nvSpPr>
        <p:spPr>
          <a:xfrm>
            <a:off x="1054342" y="1252594"/>
            <a:ext cx="59950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生活に身近な犯罪の発生状況</a:t>
            </a:r>
            <a:r>
              <a:rPr lang="ja-JP" altLang="en-US" sz="11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（埼玉県内・</a:t>
            </a:r>
            <a:r>
              <a:rPr lang="ja-JP" altLang="en-US" sz="11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令和７年中</a:t>
            </a:r>
            <a:r>
              <a:rPr lang="ja-JP" altLang="en-US" sz="12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ja-JP" altLang="en-US" sz="13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E21D92-295D-491A-AFC2-09F5610B5EEB}"/>
              </a:ext>
            </a:extLst>
          </p:cNvPr>
          <p:cNvSpPr/>
          <p:nvPr/>
        </p:nvSpPr>
        <p:spPr>
          <a:xfrm>
            <a:off x="351857" y="5304600"/>
            <a:ext cx="308777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endParaRPr lang="en-US" altLang="ja-JP" sz="1200" b="1" i="0" u="none" strike="noStrike" spc="5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・令和７年中の盗難被害　</a:t>
            </a:r>
            <a:r>
              <a:rPr lang="en-US" altLang="ja-JP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</a:t>
            </a:r>
            <a:r>
              <a:rPr lang="en-US" altLang="ja-JP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,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５８６</a:t>
            </a:r>
            <a:r>
              <a:rPr lang="en-US" altLang="ja-JP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件</a:t>
            </a:r>
          </a:p>
          <a:p>
            <a:pPr algn="l"/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・県内のどこかで１日約 </a:t>
            </a:r>
            <a:r>
              <a:rPr lang="en-US" altLang="ja-JP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７件発生</a:t>
            </a:r>
          </a:p>
          <a:p>
            <a:pPr algn="l"/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・無施錠被害　</a:t>
            </a:r>
            <a:r>
              <a:rPr lang="ja-JP" alt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８</a:t>
            </a:r>
            <a:r>
              <a:rPr lang="en-US" altLang="ja-JP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,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８８５</a:t>
            </a:r>
            <a:r>
              <a:rPr lang="en-US" altLang="ja-JP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件　</a:t>
            </a:r>
            <a:endParaRPr lang="en-US" altLang="ja-JP" sz="1200" b="1" i="0" u="none" strike="noStrike" spc="5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👉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全体の約</a:t>
            </a:r>
            <a:r>
              <a:rPr lang="en-US" altLang="ja-JP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５％</a:t>
            </a:r>
          </a:p>
          <a:p>
            <a:pPr algn="l"/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・被害場所</a:t>
            </a:r>
            <a:endParaRPr lang="en-US" altLang="ja-JP" sz="1200" b="1" i="0" u="none" strike="noStrike" spc="5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集合住宅敷地内･･･････  </a:t>
            </a:r>
            <a:r>
              <a:rPr lang="en-US" altLang="ja-JP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０</a:t>
            </a:r>
            <a:r>
              <a:rPr lang="en-US" altLang="ja-JP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４％</a:t>
            </a:r>
          </a:p>
          <a:p>
            <a:pPr algn="l"/>
            <a:r>
              <a:rPr lang="zh-TW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駐輪場内</a:t>
            </a:r>
            <a:r>
              <a:rPr lang="ja-JP" alt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･････････････  </a:t>
            </a:r>
            <a:r>
              <a:rPr lang="en-US" altLang="zh-TW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８</a:t>
            </a:r>
            <a:r>
              <a:rPr lang="en-US" altLang="zh-TW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</a:t>
            </a:r>
            <a:r>
              <a:rPr lang="zh-TW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</a:t>
            </a:r>
          </a:p>
          <a:p>
            <a:pPr algn="l"/>
            <a:r>
              <a:rPr lang="zh-CN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店舗敷地内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･･･････････  </a:t>
            </a:r>
            <a:r>
              <a:rPr lang="en-US" altLang="zh-CN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18.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８</a:t>
            </a:r>
            <a:r>
              <a:rPr lang="zh-CN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</a:t>
            </a:r>
          </a:p>
          <a:p>
            <a:pPr algn="l"/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一戸建て住宅敷地内･･･  </a:t>
            </a:r>
            <a:r>
              <a:rPr lang="en-US" altLang="ja-JP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０</a:t>
            </a:r>
            <a:r>
              <a:rPr lang="en-US" altLang="ja-JP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７％</a:t>
            </a:r>
          </a:p>
          <a:p>
            <a:pPr algn="l"/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路上･････････････････    </a:t>
            </a:r>
            <a:r>
              <a:rPr lang="en-US" altLang="ja-JP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4.</a:t>
            </a:r>
            <a:r>
              <a:rPr lang="ja-JP" altLang="en-US" sz="1200" b="1" i="0" u="none" strike="noStrik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３％</a:t>
            </a:r>
            <a:endParaRPr lang="ja-JP" alt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643A22C3-7BF9-4D3A-B9B0-0C7FA98A1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349686"/>
              </p:ext>
            </p:extLst>
          </p:nvPr>
        </p:nvGraphicFramePr>
        <p:xfrm>
          <a:off x="3067052" y="6427376"/>
          <a:ext cx="3790948" cy="154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矢印: 山形 5">
            <a:extLst>
              <a:ext uri="{FF2B5EF4-FFF2-40B4-BE49-F238E27FC236}">
                <a16:creationId xmlns:a16="http://schemas.microsoft.com/office/drawing/2014/main" id="{B6BA7B1C-C748-41B1-B096-90DB3DB473FF}"/>
              </a:ext>
            </a:extLst>
          </p:cNvPr>
          <p:cNvSpPr/>
          <p:nvPr/>
        </p:nvSpPr>
        <p:spPr>
          <a:xfrm>
            <a:off x="95250" y="1248834"/>
            <a:ext cx="959092" cy="34218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１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8DBC020-0A24-44B6-9ED9-7797B5EAC7DE}"/>
              </a:ext>
            </a:extLst>
          </p:cNvPr>
          <p:cNvSpPr/>
          <p:nvPr/>
        </p:nvSpPr>
        <p:spPr>
          <a:xfrm>
            <a:off x="1037544" y="4696816"/>
            <a:ext cx="23914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自転車盗難被害</a:t>
            </a:r>
            <a:endParaRPr lang="ja-JP" altLang="en-US" sz="24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矢印: 山形 21">
            <a:extLst>
              <a:ext uri="{FF2B5EF4-FFF2-40B4-BE49-F238E27FC236}">
                <a16:creationId xmlns:a16="http://schemas.microsoft.com/office/drawing/2014/main" id="{2FF7E061-70F3-4C5D-B158-1D9773EFCF6A}"/>
              </a:ext>
            </a:extLst>
          </p:cNvPr>
          <p:cNvSpPr/>
          <p:nvPr/>
        </p:nvSpPr>
        <p:spPr>
          <a:xfrm>
            <a:off x="95250" y="4712947"/>
            <a:ext cx="959092" cy="34218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２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0B81B1-C1C0-4B58-8D41-2589818CAD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430" y="4133113"/>
            <a:ext cx="398159" cy="468000"/>
          </a:xfrm>
          <a:prstGeom prst="rect">
            <a:avLst/>
          </a:prstGeom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8DF2446A-9C11-4D5F-A91B-954EE00AA0EA}"/>
              </a:ext>
            </a:extLst>
          </p:cNvPr>
          <p:cNvSpPr/>
          <p:nvPr/>
        </p:nvSpPr>
        <p:spPr>
          <a:xfrm>
            <a:off x="636122" y="4133114"/>
            <a:ext cx="3809334" cy="489168"/>
          </a:xfrm>
          <a:prstGeom prst="wedgeRoundRectCallout">
            <a:avLst>
              <a:gd name="adj1" fmla="val -53218"/>
              <a:gd name="adj2" fmla="val -5601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「自転車盗」は、全刑法犯のうち</a:t>
            </a:r>
            <a:r>
              <a:rPr kumimoji="1" lang="ja-JP" altLang="en-US" sz="1050" u="sng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約３割（</a:t>
            </a:r>
            <a:r>
              <a:rPr kumimoji="1" lang="en-US" altLang="ja-JP" sz="1050" u="sng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kumimoji="1" lang="ja-JP" altLang="en-US" sz="1050" u="sng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</a:t>
            </a:r>
            <a:r>
              <a:rPr kumimoji="1" lang="en-US" altLang="ja-JP" sz="1050" u="sng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</a:t>
            </a:r>
            <a:r>
              <a:rPr kumimoji="1" lang="ja-JP" altLang="en-US" sz="1050" u="sng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</a:t>
            </a:r>
            <a:r>
              <a:rPr kumimoji="1" lang="en-US" altLang="ja-JP" sz="1050" u="sng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%</a:t>
            </a:r>
            <a:r>
              <a:rPr kumimoji="1" lang="ja-JP" altLang="en-US" sz="1050" u="sng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r>
              <a:rPr kumimoji="1" lang="ja-JP" altLang="en-US" sz="105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を占めており、</a:t>
            </a:r>
            <a:endParaRPr kumimoji="1" lang="en-US" altLang="ja-JP" sz="105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発生件数が特に多い罪種なので、次項で詳しく説明しますね。</a:t>
            </a:r>
            <a:r>
              <a:rPr kumimoji="1" lang="ja-JP" altLang="en-US" sz="105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25" name="矢印: 山形 24">
            <a:extLst>
              <a:ext uri="{FF2B5EF4-FFF2-40B4-BE49-F238E27FC236}">
                <a16:creationId xmlns:a16="http://schemas.microsoft.com/office/drawing/2014/main" id="{76A93FE0-9676-40B1-98D6-AF1CA1C3B5AA}"/>
              </a:ext>
            </a:extLst>
          </p:cNvPr>
          <p:cNvSpPr/>
          <p:nvPr/>
        </p:nvSpPr>
        <p:spPr>
          <a:xfrm>
            <a:off x="95250" y="8005084"/>
            <a:ext cx="959092" cy="34218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３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BAF7E84-0358-423F-A1F5-FBA74CD35F02}"/>
              </a:ext>
            </a:extLst>
          </p:cNvPr>
          <p:cNvSpPr/>
          <p:nvPr/>
        </p:nvSpPr>
        <p:spPr>
          <a:xfrm>
            <a:off x="1032829" y="7991581"/>
            <a:ext cx="33598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乗り物盗被害防止対策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0948EBE-3F31-472C-BD8E-8A9607E75946}"/>
              </a:ext>
            </a:extLst>
          </p:cNvPr>
          <p:cNvSpPr/>
          <p:nvPr/>
        </p:nvSpPr>
        <p:spPr>
          <a:xfrm>
            <a:off x="137430" y="8488687"/>
            <a:ext cx="43797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200" dirty="0">
                <a:ln w="0"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ja-JP" altLang="en-U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乗り物盗被害防止には、通常の鍵の他にワイヤー錠、</a:t>
            </a:r>
            <a:endParaRPr lang="en-US" altLang="ja-JP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Ｕ字ロック、ハンドルロックなどによる</a:t>
            </a:r>
            <a:r>
              <a:rPr lang="ja-JP" altLang="en-US" sz="1400" b="0" cap="none" spc="0" dirty="0">
                <a:ln w="0">
                  <a:solidFill>
                    <a:srgbClr val="FF7C80"/>
                  </a:solidFill>
                </a:ln>
                <a:solidFill>
                  <a:srgbClr val="FF7C8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ツーロック</a:t>
            </a:r>
            <a:r>
              <a:rPr lang="ja-JP" altLang="en-U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が有効</a:t>
            </a:r>
            <a:endParaRPr lang="en-US" altLang="ja-JP" sz="1400" b="0" cap="none" spc="0" dirty="0">
              <a:ln w="0">
                <a:solidFill>
                  <a:srgbClr val="FFFF66"/>
                </a:solidFill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○自宅での駐輪や買い物などのわずかな時間でも必ず施錠する。</a:t>
            </a:r>
            <a:endParaRPr lang="en-US" altLang="ja-JP" sz="1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○オートバイはハンドルロックのほか、Ｕ字ロック等を使用する。</a:t>
            </a:r>
            <a:endParaRPr lang="en-US" altLang="ja-JP" sz="1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○車はハンドルロックやタイヤロックなど物理的な対策を行う。</a:t>
            </a:r>
            <a:endParaRPr lang="en-US" altLang="ja-JP" sz="1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DDCEC28-8895-4253-91AE-FB4F0C05E6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13577" r="12771" b="14135"/>
          <a:stretch/>
        </p:blipFill>
        <p:spPr>
          <a:xfrm>
            <a:off x="5469316" y="8579959"/>
            <a:ext cx="1114021" cy="10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3B4B6A49-B04A-4CB5-BC05-F4D893BAF8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7885" y="9245899"/>
            <a:ext cx="400840" cy="468000"/>
          </a:xfrm>
          <a:prstGeom prst="rect">
            <a:avLst/>
          </a:prstGeom>
        </p:spPr>
      </p:pic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86C8037E-E6A3-47CA-B692-4B98286A331F}"/>
              </a:ext>
            </a:extLst>
          </p:cNvPr>
          <p:cNvSpPr/>
          <p:nvPr/>
        </p:nvSpPr>
        <p:spPr>
          <a:xfrm>
            <a:off x="4637887" y="8108395"/>
            <a:ext cx="636907" cy="1090056"/>
          </a:xfrm>
          <a:prstGeom prst="wedgeRoundRectCallout">
            <a:avLst>
              <a:gd name="adj1" fmla="val 104"/>
              <a:gd name="adj2" fmla="val 60177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県警ホームページで詳細をチェックしましょう！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6FCC627-5862-4741-8173-1A894A36363E}"/>
              </a:ext>
            </a:extLst>
          </p:cNvPr>
          <p:cNvSpPr/>
          <p:nvPr/>
        </p:nvSpPr>
        <p:spPr>
          <a:xfrm>
            <a:off x="5252075" y="8039819"/>
            <a:ext cx="1569660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00" cap="none" spc="0" dirty="0">
                <a:ln w="0"/>
                <a:solidFill>
                  <a:schemeClr val="bg1"/>
                </a:solidFill>
              </a:rPr>
              <a:t>二次元コードから</a:t>
            </a:r>
            <a:endParaRPr lang="en-US" altLang="ja-JP" sz="900" cap="none" spc="0" dirty="0">
              <a:ln w="0"/>
              <a:solidFill>
                <a:schemeClr val="bg1"/>
              </a:solidFill>
            </a:endParaRPr>
          </a:p>
          <a:p>
            <a:pPr algn="ctr"/>
            <a:r>
              <a:rPr lang="ja-JP" altLang="en-US" sz="900" b="1" cap="none" spc="0" dirty="0">
                <a:ln w="0"/>
                <a:solidFill>
                  <a:schemeClr val="bg1"/>
                </a:solidFill>
              </a:rPr>
              <a:t>県警</a:t>
            </a:r>
            <a:r>
              <a:rPr lang="ja-JP" altLang="en-US" sz="900" b="1" dirty="0">
                <a:ln w="0"/>
                <a:solidFill>
                  <a:schemeClr val="bg1"/>
                </a:solidFill>
              </a:rPr>
              <a:t>ＨＰ</a:t>
            </a:r>
            <a:r>
              <a:rPr lang="ja-JP" altLang="en-US" sz="900" b="1" cap="none" spc="0" dirty="0">
                <a:ln w="0"/>
                <a:solidFill>
                  <a:schemeClr val="bg1"/>
                </a:solidFill>
              </a:rPr>
              <a:t>「犯罪統計」</a:t>
            </a:r>
            <a:endParaRPr lang="en-US" altLang="ja-JP" sz="900" b="1" cap="none" spc="0" dirty="0">
              <a:ln w="0"/>
              <a:solidFill>
                <a:schemeClr val="bg1"/>
              </a:solidFill>
            </a:endParaRPr>
          </a:p>
          <a:p>
            <a:pPr algn="ctr"/>
            <a:r>
              <a:rPr lang="ja-JP" altLang="en-US" sz="900" cap="none" spc="0" dirty="0">
                <a:ln w="0"/>
                <a:solidFill>
                  <a:schemeClr val="bg1"/>
                </a:solidFill>
              </a:rPr>
              <a:t>に直接</a:t>
            </a:r>
            <a:r>
              <a:rPr lang="ja-JP" altLang="en-US" sz="900" dirty="0">
                <a:ln w="0"/>
                <a:solidFill>
                  <a:schemeClr val="bg1"/>
                </a:solidFill>
              </a:rPr>
              <a:t>アクセスできます！</a:t>
            </a:r>
            <a:endParaRPr lang="en-US" altLang="ja-JP" sz="900" dirty="0">
              <a:ln w="0"/>
              <a:solidFill>
                <a:schemeClr val="bg1"/>
              </a:solidFill>
            </a:endParaRPr>
          </a:p>
        </p:txBody>
      </p: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24E41D9F-7D34-4C52-BDAD-1378BCEE7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31341"/>
              </p:ext>
            </p:extLst>
          </p:nvPr>
        </p:nvGraphicFramePr>
        <p:xfrm>
          <a:off x="56484" y="1675964"/>
          <a:ext cx="3863340" cy="2414038"/>
        </p:xfrm>
        <a:graphic>
          <a:graphicData uri="http://schemas.openxmlformats.org/drawingml/2006/table">
            <a:tbl>
              <a:tblPr/>
              <a:tblGrid>
                <a:gridCol w="123299">
                  <a:extLst>
                    <a:ext uri="{9D8B030D-6E8A-4147-A177-3AD203B41FA5}">
                      <a16:colId xmlns:a16="http://schemas.microsoft.com/office/drawing/2014/main" val="828886183"/>
                    </a:ext>
                  </a:extLst>
                </a:gridCol>
                <a:gridCol w="1320849">
                  <a:extLst>
                    <a:ext uri="{9D8B030D-6E8A-4147-A177-3AD203B41FA5}">
                      <a16:colId xmlns:a16="http://schemas.microsoft.com/office/drawing/2014/main" val="1825686266"/>
                    </a:ext>
                  </a:extLst>
                </a:gridCol>
                <a:gridCol w="1249451">
                  <a:extLst>
                    <a:ext uri="{9D8B030D-6E8A-4147-A177-3AD203B41FA5}">
                      <a16:colId xmlns:a16="http://schemas.microsoft.com/office/drawing/2014/main" val="3753974573"/>
                    </a:ext>
                  </a:extLst>
                </a:gridCol>
                <a:gridCol w="1169741">
                  <a:extLst>
                    <a:ext uri="{9D8B030D-6E8A-4147-A177-3AD203B41FA5}">
                      <a16:colId xmlns:a16="http://schemas.microsoft.com/office/drawing/2014/main" val="2709463723"/>
                    </a:ext>
                  </a:extLst>
                </a:gridCol>
              </a:tblGrid>
              <a:tr h="2194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区分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認知件数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前年比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904619"/>
                  </a:ext>
                </a:extLst>
              </a:tr>
              <a:tr h="219458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生活に身近な犯罪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４８４件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＋３３４件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69144"/>
                  </a:ext>
                </a:extLst>
              </a:tr>
              <a:tr h="2194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自転車盗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５８６件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ー６３４件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56165"/>
                  </a:ext>
                </a:extLst>
              </a:tr>
              <a:tr h="2194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侵入窃盗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４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４２３件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＋４６３件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946449"/>
                  </a:ext>
                </a:extLst>
              </a:tr>
              <a:tr h="2194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車上ねらい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９７６件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＋２９３件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978341"/>
                  </a:ext>
                </a:extLst>
              </a:tr>
              <a:tr h="2194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特殊詐欺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７９９件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＋２１３件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97183"/>
                  </a:ext>
                </a:extLst>
              </a:tr>
              <a:tr h="2194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部品ねらい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３７６件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ー１８８件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153765"/>
                  </a:ext>
                </a:extLst>
              </a:tr>
              <a:tr h="2194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オートバイ盗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２３７件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＋２３３件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880261"/>
                  </a:ext>
                </a:extLst>
              </a:tr>
              <a:tr h="2194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自動車盗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５６件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ー２５件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066965"/>
                  </a:ext>
                </a:extLst>
              </a:tr>
              <a:tr h="2194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自動販売機ねらい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２８２件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－２０件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137812"/>
                  </a:ext>
                </a:extLst>
              </a:tr>
              <a:tr h="2194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ひったくり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４９件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－１件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533135"/>
                  </a:ext>
                </a:extLst>
              </a:tr>
            </a:tbl>
          </a:graphicData>
        </a:graphic>
      </p:graphicFrame>
      <p:pic>
        <p:nvPicPr>
          <p:cNvPr id="48" name="図 47">
            <a:extLst>
              <a:ext uri="{FF2B5EF4-FFF2-40B4-BE49-F238E27FC236}">
                <a16:creationId xmlns:a16="http://schemas.microsoft.com/office/drawing/2014/main" id="{00000000-0008-0000-0000-00004F00000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724" y="4177877"/>
            <a:ext cx="1472569" cy="883254"/>
          </a:xfrm>
          <a:prstGeom prst="rect">
            <a:avLst/>
          </a:prstGeom>
        </p:spPr>
      </p:pic>
      <p:graphicFrame>
        <p:nvGraphicFramePr>
          <p:cNvPr id="36" name="グラフ 35">
            <a:extLst>
              <a:ext uri="{FF2B5EF4-FFF2-40B4-BE49-F238E27FC236}">
                <a16:creationId xmlns:a16="http://schemas.microsoft.com/office/drawing/2014/main" id="{7BD921BE-9D94-43BB-BBCD-0010C0DA0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785058"/>
              </p:ext>
            </p:extLst>
          </p:nvPr>
        </p:nvGraphicFramePr>
        <p:xfrm>
          <a:off x="3942463" y="1661696"/>
          <a:ext cx="2879272" cy="241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7" name="グラフ 36">
            <a:extLst>
              <a:ext uri="{FF2B5EF4-FFF2-40B4-BE49-F238E27FC236}">
                <a16:creationId xmlns:a16="http://schemas.microsoft.com/office/drawing/2014/main" id="{5B0DBE78-25DD-4975-83F0-DE8FA5DE3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667216"/>
              </p:ext>
            </p:extLst>
          </p:nvPr>
        </p:nvGraphicFramePr>
        <p:xfrm>
          <a:off x="3423190" y="5067181"/>
          <a:ext cx="2810702" cy="15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70033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2A4420FF-200D-42F1-B744-7952F679B9B3}"/>
              </a:ext>
            </a:extLst>
          </p:cNvPr>
          <p:cNvSpPr/>
          <p:nvPr/>
        </p:nvSpPr>
        <p:spPr>
          <a:xfrm>
            <a:off x="3331175" y="268997"/>
            <a:ext cx="2679574" cy="559042"/>
          </a:xfrm>
          <a:prstGeom prst="roundRect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AEFBB75-03E1-4EBB-920F-B69BE66F9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56417"/>
              </p:ext>
            </p:extLst>
          </p:nvPr>
        </p:nvGraphicFramePr>
        <p:xfrm>
          <a:off x="123825" y="1010577"/>
          <a:ext cx="4842848" cy="2047671"/>
        </p:xfrm>
        <a:graphic>
          <a:graphicData uri="http://schemas.openxmlformats.org/drawingml/2006/table">
            <a:tbl>
              <a:tblPr/>
              <a:tblGrid>
                <a:gridCol w="110621">
                  <a:extLst>
                    <a:ext uri="{9D8B030D-6E8A-4147-A177-3AD203B41FA5}">
                      <a16:colId xmlns:a16="http://schemas.microsoft.com/office/drawing/2014/main" val="273724618"/>
                    </a:ext>
                  </a:extLst>
                </a:gridCol>
                <a:gridCol w="1308604">
                  <a:extLst>
                    <a:ext uri="{9D8B030D-6E8A-4147-A177-3AD203B41FA5}">
                      <a16:colId xmlns:a16="http://schemas.microsoft.com/office/drawing/2014/main" val="1023899481"/>
                    </a:ext>
                  </a:extLst>
                </a:gridCol>
                <a:gridCol w="564536">
                  <a:extLst>
                    <a:ext uri="{9D8B030D-6E8A-4147-A177-3AD203B41FA5}">
                      <a16:colId xmlns:a16="http://schemas.microsoft.com/office/drawing/2014/main" val="7571992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182456716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999076320"/>
                    </a:ext>
                  </a:extLst>
                </a:gridCol>
                <a:gridCol w="1125537">
                  <a:extLst>
                    <a:ext uri="{9D8B030D-6E8A-4147-A177-3AD203B41FA5}">
                      <a16:colId xmlns:a16="http://schemas.microsoft.com/office/drawing/2014/main" val="1533823202"/>
                    </a:ext>
                  </a:extLst>
                </a:gridCol>
              </a:tblGrid>
              <a:tr h="2275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区　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認知件数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前年比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被害金額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前年比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473049"/>
                  </a:ext>
                </a:extLst>
              </a:tr>
              <a:tr h="22751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　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特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殊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詐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欺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全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体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1,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７９９件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＋２１３件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７８億９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０１３万円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</a:t>
                      </a:r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</a:t>
                      </a:r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５億７４万円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069187"/>
                  </a:ext>
                </a:extLst>
              </a:tr>
              <a:tr h="2275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オレオレ詐欺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８６０件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＋２３８件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６０億６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７１４万円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</a:t>
                      </a:r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</a:t>
                      </a:r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４億７</a:t>
                      </a:r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５０６万円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861855"/>
                  </a:ext>
                </a:extLst>
              </a:tr>
              <a:tr h="2275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還付金詐欺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３２３件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ー６４件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億２７８万円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ー２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７７５万円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40716"/>
                  </a:ext>
                </a:extLst>
              </a:tr>
              <a:tr h="2275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預貯金詐欺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１５１件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ー１２１件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１億８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２２３万円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ー８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８４１万円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62931"/>
                  </a:ext>
                </a:extLst>
              </a:tr>
              <a:tr h="2275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架空料金請求詐欺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２０９件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＋４２件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６億９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９９２万円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ー４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0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986855"/>
                  </a:ext>
                </a:extLst>
              </a:tr>
              <a:tr h="2275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キャッシュカード詐欺盗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２２３件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＋１０６件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２億２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２７３万円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＋８</a:t>
                      </a:r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６５０万円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1319"/>
                  </a:ext>
                </a:extLst>
              </a:tr>
              <a:tr h="2275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その他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２６件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＋１３件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１億７０２万円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＋９</a:t>
                      </a:r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,</a:t>
                      </a:r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２１９万円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80257"/>
                  </a:ext>
                </a:extLst>
              </a:tr>
              <a:tr h="2275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融資保証金詐欺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７件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－１件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８２９万円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＋４２１万円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5398"/>
                  </a:ext>
                </a:extLst>
              </a:tr>
            </a:tbl>
          </a:graphicData>
        </a:graphic>
      </p:graphicFrame>
      <p:pic>
        <p:nvPicPr>
          <p:cNvPr id="34" name="図 33">
            <a:extLst>
              <a:ext uri="{FF2B5EF4-FFF2-40B4-BE49-F238E27FC236}">
                <a16:creationId xmlns:a16="http://schemas.microsoft.com/office/drawing/2014/main" id="{3FCD1E87-AB48-4A26-9EFB-B58D6204A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8" y="7051035"/>
            <a:ext cx="6688290" cy="2710587"/>
          </a:xfrm>
          <a:prstGeom prst="rect">
            <a:avLst/>
          </a:prstGeom>
        </p:spPr>
      </p:pic>
      <p:sp>
        <p:nvSpPr>
          <p:cNvPr id="16" name="AutoShape 3">
            <a:extLst>
              <a:ext uri="{FF2B5EF4-FFF2-40B4-BE49-F238E27FC236}">
                <a16:creationId xmlns:a16="http://schemas.microsoft.com/office/drawing/2014/main" id="{C962ACBF-230A-4953-89ED-D1CCEC9A49C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00600" y="8901340"/>
            <a:ext cx="1219199" cy="70049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900BE01-8DC8-4EA2-BC24-4C43540E7228}"/>
              </a:ext>
            </a:extLst>
          </p:cNvPr>
          <p:cNvSpPr/>
          <p:nvPr/>
        </p:nvSpPr>
        <p:spPr>
          <a:xfrm>
            <a:off x="1054338" y="188401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特殊詐欺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9D43EF-4DF8-4097-BE41-1F508FF7452B}"/>
              </a:ext>
            </a:extLst>
          </p:cNvPr>
          <p:cNvSpPr/>
          <p:nvPr/>
        </p:nvSpPr>
        <p:spPr>
          <a:xfrm>
            <a:off x="3196425" y="268591"/>
            <a:ext cx="301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認知件数、被害額ともに</a:t>
            </a:r>
            <a:endParaRPr lang="en-US" altLang="ja-JP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ja-JP" altLang="en-US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過去最高</a:t>
            </a:r>
          </a:p>
        </p:txBody>
      </p:sp>
      <p:sp>
        <p:nvSpPr>
          <p:cNvPr id="7" name="矢印: 山形 6">
            <a:extLst>
              <a:ext uri="{FF2B5EF4-FFF2-40B4-BE49-F238E27FC236}">
                <a16:creationId xmlns:a16="http://schemas.microsoft.com/office/drawing/2014/main" id="{3512555E-DBAF-4508-B3AE-D0AAFDE3FE2A}"/>
              </a:ext>
            </a:extLst>
          </p:cNvPr>
          <p:cNvSpPr/>
          <p:nvPr/>
        </p:nvSpPr>
        <p:spPr>
          <a:xfrm>
            <a:off x="116512" y="196099"/>
            <a:ext cx="959092" cy="34218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４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DAEAC53-F5EC-46E6-946F-C5ECE2959EE7}"/>
              </a:ext>
            </a:extLst>
          </p:cNvPr>
          <p:cNvSpPr/>
          <p:nvPr/>
        </p:nvSpPr>
        <p:spPr>
          <a:xfrm>
            <a:off x="126037" y="631938"/>
            <a:ext cx="1210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被害状況</a:t>
            </a:r>
            <a:endParaRPr lang="en-US" altLang="ja-JP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スクロール: 横 14">
            <a:extLst>
              <a:ext uri="{FF2B5EF4-FFF2-40B4-BE49-F238E27FC236}">
                <a16:creationId xmlns:a16="http://schemas.microsoft.com/office/drawing/2014/main" id="{1CFE5CE5-D478-4767-B6D7-D86E6D84D45E}"/>
              </a:ext>
            </a:extLst>
          </p:cNvPr>
          <p:cNvSpPr/>
          <p:nvPr/>
        </p:nvSpPr>
        <p:spPr>
          <a:xfrm>
            <a:off x="105878" y="3343412"/>
            <a:ext cx="5379290" cy="500675"/>
          </a:xfrm>
          <a:prstGeom prst="horizontalScroll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F59941F-257B-4746-BF91-8B5201E79B99}"/>
              </a:ext>
            </a:extLst>
          </p:cNvPr>
          <p:cNvSpPr/>
          <p:nvPr/>
        </p:nvSpPr>
        <p:spPr>
          <a:xfrm>
            <a:off x="212050" y="3439308"/>
            <a:ext cx="4907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dirty="0">
                <a:ln w="0"/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手口紹介　～オレオレ詐欺編～</a:t>
            </a:r>
            <a:r>
              <a:rPr lang="en-US" altLang="ja-JP" sz="2000" dirty="0">
                <a:ln w="0"/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ln w="0"/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警察官騙り</a:t>
            </a:r>
            <a:r>
              <a:rPr lang="en-US" altLang="ja-JP" sz="2000" dirty="0">
                <a:ln w="0"/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  <a:endParaRPr lang="ja-JP" altLang="en-US" sz="2000" dirty="0">
              <a:ln w="0"/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3817584-DE6B-4205-84AC-997493963CB6}"/>
              </a:ext>
            </a:extLst>
          </p:cNvPr>
          <p:cNvSpPr/>
          <p:nvPr/>
        </p:nvSpPr>
        <p:spPr>
          <a:xfrm>
            <a:off x="29395" y="3078542"/>
            <a:ext cx="6451421" cy="2923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第１位：オレオレ詐欺　第２位：還付金詐欺　第３位：キャッシュカード詐欺盗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C9ABA5F-B436-4532-85A7-67A625C54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43" y="3301551"/>
            <a:ext cx="411275" cy="468000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816AC6C-E81F-47F1-9A70-74A2949E940D}"/>
              </a:ext>
            </a:extLst>
          </p:cNvPr>
          <p:cNvSpPr/>
          <p:nvPr/>
        </p:nvSpPr>
        <p:spPr>
          <a:xfrm>
            <a:off x="5154695" y="7772116"/>
            <a:ext cx="1492375" cy="17058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EC71450-A05C-4F22-9CAA-47CD02B0E7D5}"/>
              </a:ext>
            </a:extLst>
          </p:cNvPr>
          <p:cNvSpPr/>
          <p:nvPr/>
        </p:nvSpPr>
        <p:spPr>
          <a:xfrm>
            <a:off x="5100448" y="7824903"/>
            <a:ext cx="1569660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00" cap="none" spc="0" dirty="0">
                <a:ln w="0"/>
                <a:solidFill>
                  <a:schemeClr val="bg1"/>
                </a:solidFill>
              </a:rPr>
              <a:t>二次元コードから</a:t>
            </a:r>
            <a:endParaRPr lang="en-US" altLang="ja-JP" sz="900" cap="none" spc="0" dirty="0">
              <a:ln w="0"/>
              <a:solidFill>
                <a:schemeClr val="bg1"/>
              </a:solidFill>
            </a:endParaRPr>
          </a:p>
          <a:p>
            <a:pPr algn="ctr"/>
            <a:r>
              <a:rPr lang="ja-JP" altLang="en-US" sz="900" b="1" dirty="0">
                <a:ln w="0"/>
                <a:solidFill>
                  <a:schemeClr val="bg1"/>
                </a:solidFill>
              </a:rPr>
              <a:t>警察庁ＨＰ</a:t>
            </a:r>
            <a:r>
              <a:rPr lang="ja-JP" altLang="en-US" sz="900" b="1" cap="none" spc="0" dirty="0">
                <a:ln w="0"/>
                <a:solidFill>
                  <a:schemeClr val="bg1"/>
                </a:solidFill>
              </a:rPr>
              <a:t>「</a:t>
            </a:r>
            <a:r>
              <a:rPr lang="ja-JP" altLang="en-US" sz="900" b="1" dirty="0">
                <a:ln w="0"/>
                <a:solidFill>
                  <a:schemeClr val="bg1"/>
                </a:solidFill>
              </a:rPr>
              <a:t>推奨アプリ</a:t>
            </a:r>
            <a:r>
              <a:rPr lang="ja-JP" altLang="en-US" sz="900" b="1" cap="none" spc="0" dirty="0">
                <a:ln w="0"/>
                <a:solidFill>
                  <a:schemeClr val="bg1"/>
                </a:solidFill>
              </a:rPr>
              <a:t>」</a:t>
            </a:r>
            <a:endParaRPr lang="en-US" altLang="ja-JP" sz="900" b="1" cap="none" spc="0" dirty="0">
              <a:ln w="0"/>
              <a:solidFill>
                <a:schemeClr val="bg1"/>
              </a:solidFill>
            </a:endParaRPr>
          </a:p>
          <a:p>
            <a:pPr algn="ctr"/>
            <a:r>
              <a:rPr lang="ja-JP" altLang="en-US" sz="900" cap="none" spc="0" dirty="0">
                <a:ln w="0"/>
                <a:solidFill>
                  <a:schemeClr val="bg1"/>
                </a:solidFill>
              </a:rPr>
              <a:t>に直接</a:t>
            </a:r>
            <a:r>
              <a:rPr lang="ja-JP" altLang="en-US" sz="900" dirty="0">
                <a:ln w="0"/>
                <a:solidFill>
                  <a:schemeClr val="bg1"/>
                </a:solidFill>
              </a:rPr>
              <a:t>アクセスできます！</a:t>
            </a:r>
            <a:endParaRPr lang="en-US" altLang="ja-JP" sz="900" dirty="0">
              <a:ln w="0"/>
              <a:solidFill>
                <a:schemeClr val="bg1"/>
              </a:solid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9A2409F-D7ED-4109-8F3D-C3E6A2FAA9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58" y="216820"/>
            <a:ext cx="630116" cy="6120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3732DA3-69F0-4035-A1E7-82C3C2E2F5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93" y="209884"/>
            <a:ext cx="630115" cy="612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47C7411D-925C-415D-9461-7002EF4803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63" y="952565"/>
            <a:ext cx="1753285" cy="1239665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45167BBF-5CE5-49E1-82FE-973CBEFC80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79" y="2184001"/>
            <a:ext cx="1361706" cy="898298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9A85AFA-10BC-4313-BC10-15AF81C609DC}"/>
              </a:ext>
            </a:extLst>
          </p:cNvPr>
          <p:cNvSpPr/>
          <p:nvPr/>
        </p:nvSpPr>
        <p:spPr>
          <a:xfrm>
            <a:off x="5485168" y="3031373"/>
            <a:ext cx="80021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66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官民一体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FB8427F-6919-4552-A56A-136086D8C1D2}"/>
              </a:ext>
            </a:extLst>
          </p:cNvPr>
          <p:cNvSpPr/>
          <p:nvPr/>
        </p:nvSpPr>
        <p:spPr>
          <a:xfrm>
            <a:off x="1300600" y="601418"/>
            <a:ext cx="1366080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（埼玉県内</a:t>
            </a:r>
            <a:endParaRPr lang="en-US" altLang="ja-JP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令和７年中・暫定値）</a:t>
            </a:r>
            <a:endParaRPr lang="en-US" altLang="ja-JP" sz="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475ADBD1-C045-4BED-A119-0DBA1371E4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r="17104"/>
          <a:stretch/>
        </p:blipFill>
        <p:spPr>
          <a:xfrm>
            <a:off x="4445276" y="3839418"/>
            <a:ext cx="1914536" cy="137664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CA734EE-6E68-4AE7-B469-9EC8526B5F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89" y="3848130"/>
            <a:ext cx="1671349" cy="1394157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62F0C725-71E2-4B70-BDDD-679E5B5DC8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1" y="3859483"/>
            <a:ext cx="1882404" cy="1392807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DC4E47E-96AE-4E41-8CC1-AC1DC97198D1}"/>
              </a:ext>
            </a:extLst>
          </p:cNvPr>
          <p:cNvSpPr txBox="1"/>
          <p:nvPr/>
        </p:nvSpPr>
        <p:spPr>
          <a:xfrm>
            <a:off x="708364" y="5415621"/>
            <a:ext cx="6970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現役世代にも広がる警察官を騙る特殊詐欺被害！</a:t>
            </a:r>
            <a:endParaRPr kumimoji="1" lang="en-US" altLang="ja-JP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8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22C0FE-71D7-453A-B7E5-ACCDE9E290E5}"/>
              </a:ext>
            </a:extLst>
          </p:cNvPr>
          <p:cNvSpPr txBox="1"/>
          <p:nvPr/>
        </p:nvSpPr>
        <p:spPr>
          <a:xfrm>
            <a:off x="3395663" y="5752584"/>
            <a:ext cx="342423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3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本物の警察官は絶対しません！</a:t>
            </a:r>
            <a:endParaRPr kumimoji="1" lang="en-US" altLang="ja-JP" sz="13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97727C4-1293-4E0D-A08F-F33BBCE7E50F}"/>
              </a:ext>
            </a:extLst>
          </p:cNvPr>
          <p:cNvSpPr txBox="1"/>
          <p:nvPr/>
        </p:nvSpPr>
        <p:spPr>
          <a:xfrm>
            <a:off x="3319265" y="6015197"/>
            <a:ext cx="344804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3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・ＳＮＳ</a:t>
            </a:r>
            <a:r>
              <a:rPr lang="ja-JP" altLang="en-US" sz="13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で連絡すること</a:t>
            </a:r>
            <a:endParaRPr kumimoji="1" lang="en-US" altLang="ja-JP" sz="13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D06C0B4-BA4C-469F-8604-0C9C90541FC3}"/>
              </a:ext>
            </a:extLst>
          </p:cNvPr>
          <p:cNvSpPr txBox="1"/>
          <p:nvPr/>
        </p:nvSpPr>
        <p:spPr>
          <a:xfrm>
            <a:off x="3316563" y="6317110"/>
            <a:ext cx="47994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3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・警察手帳、逮捕状</a:t>
            </a:r>
            <a:r>
              <a:rPr lang="ja-JP" altLang="en-US" sz="13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等を</a:t>
            </a:r>
            <a:r>
              <a:rPr lang="ja-JP" altLang="en-US" sz="13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ビデオ通話</a:t>
            </a:r>
            <a:r>
              <a:rPr lang="ja-JP" altLang="en-US" sz="13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や</a:t>
            </a:r>
            <a:r>
              <a:rPr lang="ja-JP" altLang="en-US" sz="13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ＳＮＳ　　　　　　　　　　　　　</a:t>
            </a:r>
            <a:endParaRPr lang="en-US" altLang="ja-JP" sz="13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13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13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で送信すること</a:t>
            </a:r>
            <a:endParaRPr kumimoji="1" lang="en-US" altLang="ja-JP" sz="13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6705269-FE5C-4CAE-B38B-58B54664202C}"/>
              </a:ext>
            </a:extLst>
          </p:cNvPr>
          <p:cNvSpPr txBox="1"/>
          <p:nvPr/>
        </p:nvSpPr>
        <p:spPr>
          <a:xfrm>
            <a:off x="3293070" y="6794082"/>
            <a:ext cx="35004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・お金を要求</a:t>
            </a:r>
            <a:r>
              <a:rPr lang="ja-JP" altLang="en-US" sz="14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すること</a:t>
            </a:r>
            <a:endParaRPr kumimoji="1" lang="en-US" altLang="ja-JP" sz="14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3DE7516-0B87-4693-A5A1-5DE70B45BA19}"/>
              </a:ext>
            </a:extLst>
          </p:cNvPr>
          <p:cNvSpPr txBox="1"/>
          <p:nvPr/>
        </p:nvSpPr>
        <p:spPr>
          <a:xfrm>
            <a:off x="233880" y="8865469"/>
            <a:ext cx="49796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　国際電話番号の発着信一括ブロック・警告 </a:t>
            </a:r>
            <a:r>
              <a:rPr lang="ja-JP" altLang="en-US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</a:t>
            </a:r>
            <a:r>
              <a:rPr lang="en-US" altLang="ja-JP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※Android</a:t>
            </a:r>
            <a:r>
              <a:rPr lang="ja-JP" altLang="en-US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のみ）</a:t>
            </a:r>
            <a:endParaRPr kumimoji="1" lang="ja-JP" altLang="en-US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08C9510-C246-407B-88D2-92CA83A6F043}"/>
              </a:ext>
            </a:extLst>
          </p:cNvPr>
          <p:cNvSpPr txBox="1"/>
          <p:nvPr/>
        </p:nvSpPr>
        <p:spPr>
          <a:xfrm>
            <a:off x="226278" y="9134971"/>
            <a:ext cx="4897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  特殊詐欺等の犯行に利用された番号（国際電話番号を含</a:t>
            </a:r>
            <a:endParaRPr kumimoji="1" lang="en-US" altLang="ja-JP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む）の発着信ブロック・警告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619796F-49A8-4D29-B8AE-C323C6A216DE}"/>
              </a:ext>
            </a:extLst>
          </p:cNvPr>
          <p:cNvSpPr txBox="1"/>
          <p:nvPr/>
        </p:nvSpPr>
        <p:spPr>
          <a:xfrm>
            <a:off x="0" y="5802630"/>
            <a:ext cx="3514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n w="0"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警察官を騙る特殊詐欺被害が急増しています。</a:t>
            </a:r>
            <a:endParaRPr lang="en-US" altLang="ja-JP" sz="1200" dirty="0">
              <a:ln w="0"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ln w="0"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犯人は、</a:t>
            </a:r>
            <a:r>
              <a:rPr lang="ja-JP" altLang="en-US" sz="1200" dirty="0">
                <a:ln w="0"/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「あなたの銀行口座が犯罪に利用されており、逮捕状が出ています。」</a:t>
            </a:r>
            <a:r>
              <a:rPr lang="ja-JP" altLang="en-US" sz="1200" dirty="0">
                <a:ln w="0"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などと言ってＳＮＳのビデオ通話アプリに誘導し、</a:t>
            </a:r>
            <a:r>
              <a:rPr lang="ja-JP" altLang="en-US" sz="1200" dirty="0">
                <a:ln w="0"/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「逮捕されないためには口座のお金を調べる必要があります。」</a:t>
            </a:r>
            <a:r>
              <a:rPr lang="ja-JP" altLang="en-US" sz="1200" dirty="0">
                <a:ln w="0"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などと言って、指定の口座に</a:t>
            </a:r>
            <a:r>
              <a:rPr lang="ja-JP" altLang="en-US" sz="1200" dirty="0">
                <a:ln w="0"/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お金を振り込むように要求します。</a:t>
            </a:r>
            <a:endParaRPr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F6D1C0-75CA-4B10-8A84-F5F42AE75D3D}"/>
              </a:ext>
            </a:extLst>
          </p:cNvPr>
          <p:cNvSpPr txBox="1"/>
          <p:nvPr/>
        </p:nvSpPr>
        <p:spPr>
          <a:xfrm>
            <a:off x="2356796" y="7532792"/>
            <a:ext cx="41769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kumimoji="1" lang="ja-JP" altLang="en-US" sz="1200" b="1" dirty="0">
                <a:ln/>
                <a:solidFill>
                  <a:schemeClr val="accent4"/>
                </a:solidFill>
              </a:rPr>
              <a:t>　スマートフォンに特殊詐欺の犯人から電話がかかってくるケースが急増しています。</a:t>
            </a:r>
            <a:endParaRPr kumimoji="1" lang="en-US" altLang="ja-JP" sz="1200" b="1" dirty="0">
              <a:ln/>
              <a:solidFill>
                <a:schemeClr val="accent4"/>
              </a:solidFill>
            </a:endParaRPr>
          </a:p>
          <a:p>
            <a:r>
              <a:rPr kumimoji="1" lang="ja-JP" altLang="en-US" sz="1200" b="1" dirty="0">
                <a:ln/>
                <a:solidFill>
                  <a:schemeClr val="accent4"/>
                </a:solidFill>
              </a:rPr>
              <a:t>　犯人からの電話を直接受けないため</a:t>
            </a:r>
            <a:endParaRPr kumimoji="1" lang="en-US" altLang="ja-JP" sz="1200" b="1" dirty="0">
              <a:ln/>
              <a:solidFill>
                <a:schemeClr val="accent4"/>
              </a:solidFill>
            </a:endParaRPr>
          </a:p>
          <a:p>
            <a:r>
              <a:rPr kumimoji="1" lang="ja-JP" altLang="en-US" sz="1200" b="1" dirty="0">
                <a:ln/>
                <a:solidFill>
                  <a:schemeClr val="accent4"/>
                </a:solidFill>
              </a:rPr>
              <a:t>には、犯人が使う国際電話番号などを</a:t>
            </a:r>
            <a:endParaRPr kumimoji="1" lang="en-US" altLang="ja-JP" sz="1200" b="1" dirty="0">
              <a:ln/>
              <a:solidFill>
                <a:schemeClr val="accent4"/>
              </a:solidFill>
            </a:endParaRPr>
          </a:p>
          <a:p>
            <a:r>
              <a:rPr kumimoji="1" lang="ja-JP" altLang="en-US" sz="1200" b="1" dirty="0">
                <a:ln/>
                <a:solidFill>
                  <a:schemeClr val="accent4"/>
                </a:solidFill>
              </a:rPr>
              <a:t>スマホのアプリでブロックする対策が</a:t>
            </a:r>
            <a:endParaRPr kumimoji="1" lang="en-US" altLang="ja-JP" sz="1200" b="1" dirty="0">
              <a:ln/>
              <a:solidFill>
                <a:schemeClr val="accent4"/>
              </a:solidFill>
            </a:endParaRPr>
          </a:p>
          <a:p>
            <a:r>
              <a:rPr kumimoji="1" lang="ja-JP" altLang="en-US" sz="1200" b="1" dirty="0">
                <a:ln/>
                <a:solidFill>
                  <a:schemeClr val="accent4"/>
                </a:solidFill>
              </a:rPr>
              <a:t>効果的です。</a:t>
            </a:r>
            <a:endParaRPr kumimoji="1" lang="en-US" altLang="ja-JP" sz="1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A963C77-2AA5-4414-8CBD-A22B539416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9373" y="8330342"/>
            <a:ext cx="1071808" cy="110097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BDA7F66-D03D-4557-A510-8393135E23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264" y="7175476"/>
            <a:ext cx="2004671" cy="1374725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38B612F-B9FD-45FF-9CD8-85C16C1AE42A}"/>
              </a:ext>
            </a:extLst>
          </p:cNvPr>
          <p:cNvSpPr txBox="1"/>
          <p:nvPr/>
        </p:nvSpPr>
        <p:spPr>
          <a:xfrm>
            <a:off x="210930" y="8571023"/>
            <a:ext cx="4806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主な機能</a:t>
            </a:r>
            <a:r>
              <a:rPr kumimoji="1" lang="en-US" altLang="ja-JP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1850A7F-9AC6-48FC-B31D-280BE2ABEE25}"/>
              </a:ext>
            </a:extLst>
          </p:cNvPr>
          <p:cNvSpPr/>
          <p:nvPr/>
        </p:nvSpPr>
        <p:spPr>
          <a:xfrm>
            <a:off x="2333548" y="7212070"/>
            <a:ext cx="4799487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500" b="1" dirty="0">
                <a:ln w="0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警察庁推奨アプリで犯人からの電話をブロック！</a:t>
            </a:r>
            <a:endParaRPr lang="ja-JP" altLang="en-US" sz="1500" b="1" cap="none" spc="0" dirty="0">
              <a:ln w="0"/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DCC69C2-2953-418A-BBD4-21CE5B740535}"/>
              </a:ext>
            </a:extLst>
          </p:cNvPr>
          <p:cNvSpPr txBox="1"/>
          <p:nvPr/>
        </p:nvSpPr>
        <p:spPr>
          <a:xfrm>
            <a:off x="233954" y="5221448"/>
            <a:ext cx="656153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05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5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すべてニセモノです。ＳＮＳでニセの警察手帳を見せている詐欺犯人。</a:t>
            </a:r>
            <a:r>
              <a:rPr kumimoji="1" lang="ja-JP" altLang="en-US" sz="9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（画像提供：警視庁、奈良県警、京都府警）</a:t>
            </a:r>
            <a:endParaRPr kumimoji="1" lang="ja-JP" altLang="en-US" sz="105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6899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867</Words>
  <Application>Microsoft Office PowerPoint</Application>
  <PresentationFormat>A4 210 x 297 mm</PresentationFormat>
  <Paragraphs>163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BIZ UDPゴシック</vt:lpstr>
      <vt:lpstr>BIZ UDP明朝 Medium</vt:lpstr>
      <vt:lpstr>HGS創英角ﾎﾟｯﾌﾟ体</vt:lpstr>
      <vt:lpstr>HG創英角ﾎﾟｯﾌﾟ体</vt:lpstr>
      <vt:lpstr>ＭＳ ゴシック</vt:lpstr>
      <vt:lpstr>ＭＳ 明朝</vt:lpstr>
      <vt:lpstr>新細明體</vt:lpstr>
      <vt:lpstr>UD デジタル 教科書体 NK-R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2024-01-24T04:47:52Z</dcterms:created>
  <dcterms:modified xsi:type="dcterms:W3CDTF">2026-05-12T06:49:52Z</dcterms:modified>
</cp:coreProperties>
</file>